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13"/>
  </p:notesMasterIdLst>
  <p:sldIdLst>
    <p:sldId id="256" r:id="rId2"/>
    <p:sldId id="276" r:id="rId3"/>
    <p:sldId id="264" r:id="rId4"/>
    <p:sldId id="265" r:id="rId5"/>
    <p:sldId id="275" r:id="rId6"/>
    <p:sldId id="274" r:id="rId7"/>
    <p:sldId id="272" r:id="rId8"/>
    <p:sldId id="257" r:id="rId9"/>
    <p:sldId id="268" r:id="rId10"/>
    <p:sldId id="270" r:id="rId11"/>
    <p:sldId id="26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C46C45-D4EC-4BCB-AAA6-D092E435BD01}" v="112" dt="2022-03-17T12:21:26.781"/>
    <p1510:client id="{A794BCCC-B504-418D-A246-8898CBE60F5F}" v="182" dt="2022-03-18T11:47:28.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47" autoAdjust="0"/>
    <p:restoredTop sz="89054" autoAdjust="0"/>
  </p:normalViewPr>
  <p:slideViewPr>
    <p:cSldViewPr snapToGrid="0">
      <p:cViewPr varScale="1">
        <p:scale>
          <a:sx n="64" d="100"/>
          <a:sy n="64" d="100"/>
        </p:scale>
        <p:origin x="66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A87ED-0EAE-4880-AB5F-7B7F2F0C5632}" type="doc">
      <dgm:prSet loTypeId="urn:microsoft.com/office/officeart/2005/8/layout/default" loCatId="list" qsTypeId="urn:microsoft.com/office/officeart/2005/8/quickstyle/simple1" qsCatId="simple" csTypeId="urn:microsoft.com/office/officeart/2005/8/colors/accent3_2" csCatId="accent3"/>
      <dgm:spPr/>
      <dgm:t>
        <a:bodyPr/>
        <a:lstStyle/>
        <a:p>
          <a:endParaRPr lang="en-US"/>
        </a:p>
      </dgm:t>
    </dgm:pt>
    <dgm:pt modelId="{79EFE6A6-AAA5-4C5C-B029-A0125DC2485B}">
      <dgm:prSet/>
      <dgm:spPr/>
      <dgm:t>
        <a:bodyPr/>
        <a:lstStyle/>
        <a:p>
          <a:r>
            <a:rPr lang="en-GB"/>
            <a:t>Positive changes at home from what I have learned</a:t>
          </a:r>
          <a:endParaRPr lang="en-US"/>
        </a:p>
      </dgm:t>
    </dgm:pt>
    <dgm:pt modelId="{37CA6F0F-71C5-4109-AEB1-CE25E15F3C4E}" type="parTrans" cxnId="{F223FF6E-B72A-488C-9069-367F7DF05179}">
      <dgm:prSet/>
      <dgm:spPr/>
      <dgm:t>
        <a:bodyPr/>
        <a:lstStyle/>
        <a:p>
          <a:endParaRPr lang="en-US"/>
        </a:p>
      </dgm:t>
    </dgm:pt>
    <dgm:pt modelId="{A81CADE8-49D6-46A0-830C-44F924EF7DA7}" type="sibTrans" cxnId="{F223FF6E-B72A-488C-9069-367F7DF05179}">
      <dgm:prSet/>
      <dgm:spPr/>
      <dgm:t>
        <a:bodyPr/>
        <a:lstStyle/>
        <a:p>
          <a:endParaRPr lang="en-US"/>
        </a:p>
      </dgm:t>
    </dgm:pt>
    <dgm:pt modelId="{E889381D-36A4-443E-8B29-5E5C20009CD5}">
      <dgm:prSet/>
      <dgm:spPr/>
      <dgm:t>
        <a:bodyPr/>
        <a:lstStyle/>
        <a:p>
          <a:r>
            <a:rPr lang="en-GB"/>
            <a:t>The school groups and network has value and parents are learning and gaining confidence </a:t>
          </a:r>
          <a:endParaRPr lang="en-US"/>
        </a:p>
      </dgm:t>
    </dgm:pt>
    <dgm:pt modelId="{34456F50-DFF1-4DF6-8561-A9E29FF4DBCA}" type="parTrans" cxnId="{843FC03E-5471-4427-9AE4-717D9BC4E7FC}">
      <dgm:prSet/>
      <dgm:spPr/>
      <dgm:t>
        <a:bodyPr/>
        <a:lstStyle/>
        <a:p>
          <a:endParaRPr lang="en-US"/>
        </a:p>
      </dgm:t>
    </dgm:pt>
    <dgm:pt modelId="{420FB859-C260-431A-8E19-E1204CD32FC4}" type="sibTrans" cxnId="{843FC03E-5471-4427-9AE4-717D9BC4E7FC}">
      <dgm:prSet/>
      <dgm:spPr/>
      <dgm:t>
        <a:bodyPr/>
        <a:lstStyle/>
        <a:p>
          <a:endParaRPr lang="en-US"/>
        </a:p>
      </dgm:t>
    </dgm:pt>
    <dgm:pt modelId="{1B5134B1-144C-4BA1-9781-820A352F7657}">
      <dgm:prSet/>
      <dgm:spPr/>
      <dgm:t>
        <a:bodyPr/>
        <a:lstStyle/>
        <a:p>
          <a:r>
            <a:rPr lang="en-GB"/>
            <a:t>Parents reported improvements in own mental health</a:t>
          </a:r>
          <a:endParaRPr lang="en-US"/>
        </a:p>
      </dgm:t>
    </dgm:pt>
    <dgm:pt modelId="{56488608-8976-4219-88A4-522582D2178E}" type="parTrans" cxnId="{79A2019C-702C-4AE1-B5C6-C6A577B71DC2}">
      <dgm:prSet/>
      <dgm:spPr/>
      <dgm:t>
        <a:bodyPr/>
        <a:lstStyle/>
        <a:p>
          <a:endParaRPr lang="en-US"/>
        </a:p>
      </dgm:t>
    </dgm:pt>
    <dgm:pt modelId="{6C540E3E-2E56-4138-9B0E-E2D9745CD32F}" type="sibTrans" cxnId="{79A2019C-702C-4AE1-B5C6-C6A577B71DC2}">
      <dgm:prSet/>
      <dgm:spPr/>
      <dgm:t>
        <a:bodyPr/>
        <a:lstStyle/>
        <a:p>
          <a:endParaRPr lang="en-US"/>
        </a:p>
      </dgm:t>
    </dgm:pt>
    <dgm:pt modelId="{A15823AF-B445-43FE-9C08-4D94AF539B36}">
      <dgm:prSet/>
      <dgm:spPr/>
      <dgm:t>
        <a:bodyPr/>
        <a:lstStyle/>
        <a:p>
          <a:r>
            <a:rPr lang="en-GB"/>
            <a:t>Learnt more about what their children are entitled too</a:t>
          </a:r>
          <a:endParaRPr lang="en-US"/>
        </a:p>
      </dgm:t>
    </dgm:pt>
    <dgm:pt modelId="{CE21AABB-B3CD-4753-9E2C-7A43E1717A7E}" type="parTrans" cxnId="{E755779D-AB60-44AB-BCB3-CFD3F24B88D1}">
      <dgm:prSet/>
      <dgm:spPr/>
      <dgm:t>
        <a:bodyPr/>
        <a:lstStyle/>
        <a:p>
          <a:endParaRPr lang="en-US"/>
        </a:p>
      </dgm:t>
    </dgm:pt>
    <dgm:pt modelId="{9D65859D-5C29-406E-9474-A5F79BF895AE}" type="sibTrans" cxnId="{E755779D-AB60-44AB-BCB3-CFD3F24B88D1}">
      <dgm:prSet/>
      <dgm:spPr/>
      <dgm:t>
        <a:bodyPr/>
        <a:lstStyle/>
        <a:p>
          <a:endParaRPr lang="en-US"/>
        </a:p>
      </dgm:t>
    </dgm:pt>
    <dgm:pt modelId="{2AE8B582-C2F2-4EBC-AE95-B3CBE636BADB}">
      <dgm:prSet/>
      <dgm:spPr/>
      <dgm:t>
        <a:bodyPr/>
        <a:lstStyle/>
        <a:p>
          <a:r>
            <a:rPr lang="en-GB"/>
            <a:t>Parents said they feel happier about raising worries and working together to find solutions</a:t>
          </a:r>
          <a:endParaRPr lang="en-US"/>
        </a:p>
      </dgm:t>
    </dgm:pt>
    <dgm:pt modelId="{40E00EF3-3193-49C6-8A21-08531FBB1F7B}" type="parTrans" cxnId="{5A6FD0CB-ADC8-490D-B270-C8B3CD6EEC56}">
      <dgm:prSet/>
      <dgm:spPr/>
      <dgm:t>
        <a:bodyPr/>
        <a:lstStyle/>
        <a:p>
          <a:endParaRPr lang="en-US"/>
        </a:p>
      </dgm:t>
    </dgm:pt>
    <dgm:pt modelId="{3625DD97-35FF-4AFD-89D9-3DBCCE8D1DCF}" type="sibTrans" cxnId="{5A6FD0CB-ADC8-490D-B270-C8B3CD6EEC56}">
      <dgm:prSet/>
      <dgm:spPr/>
      <dgm:t>
        <a:bodyPr/>
        <a:lstStyle/>
        <a:p>
          <a:endParaRPr lang="en-US"/>
        </a:p>
      </dgm:t>
    </dgm:pt>
    <dgm:pt modelId="{7A387075-EA84-4F27-AE72-9A12CE54CA2B}">
      <dgm:prSet/>
      <dgm:spPr/>
      <dgm:t>
        <a:bodyPr/>
        <a:lstStyle/>
        <a:p>
          <a:r>
            <a:rPr lang="en-GB"/>
            <a:t>This project has helped to break down barriers between schools and parents</a:t>
          </a:r>
          <a:endParaRPr lang="en-US"/>
        </a:p>
      </dgm:t>
    </dgm:pt>
    <dgm:pt modelId="{18A1815F-336C-4201-A28E-A34D224B5821}" type="parTrans" cxnId="{328951E2-47F4-4C80-B947-1FBC3FF153CD}">
      <dgm:prSet/>
      <dgm:spPr/>
      <dgm:t>
        <a:bodyPr/>
        <a:lstStyle/>
        <a:p>
          <a:endParaRPr lang="en-US"/>
        </a:p>
      </dgm:t>
    </dgm:pt>
    <dgm:pt modelId="{7AE7844B-B99D-4AC3-A137-3D5728456A5C}" type="sibTrans" cxnId="{328951E2-47F4-4C80-B947-1FBC3FF153CD}">
      <dgm:prSet/>
      <dgm:spPr/>
      <dgm:t>
        <a:bodyPr/>
        <a:lstStyle/>
        <a:p>
          <a:endParaRPr lang="en-US"/>
        </a:p>
      </dgm:t>
    </dgm:pt>
    <dgm:pt modelId="{13F1B9FA-348B-4223-8D04-1F71E1502D37}">
      <dgm:prSet/>
      <dgm:spPr/>
      <dgm:t>
        <a:bodyPr/>
        <a:lstStyle/>
        <a:p>
          <a:r>
            <a:rPr lang="en-GB"/>
            <a:t>Parents feel less isolated </a:t>
          </a:r>
          <a:endParaRPr lang="en-US"/>
        </a:p>
      </dgm:t>
    </dgm:pt>
    <dgm:pt modelId="{5D157C13-D497-4F6B-A758-84C4DAFF0D58}" type="parTrans" cxnId="{7CE04976-3F5E-466E-B4F8-C4F53114C716}">
      <dgm:prSet/>
      <dgm:spPr/>
      <dgm:t>
        <a:bodyPr/>
        <a:lstStyle/>
        <a:p>
          <a:endParaRPr lang="en-US"/>
        </a:p>
      </dgm:t>
    </dgm:pt>
    <dgm:pt modelId="{0437DB1A-95F4-412B-AB76-739B1EDF67DB}" type="sibTrans" cxnId="{7CE04976-3F5E-466E-B4F8-C4F53114C716}">
      <dgm:prSet/>
      <dgm:spPr/>
      <dgm:t>
        <a:bodyPr/>
        <a:lstStyle/>
        <a:p>
          <a:endParaRPr lang="en-US"/>
        </a:p>
      </dgm:t>
    </dgm:pt>
    <dgm:pt modelId="{F4FC807E-FED8-44E0-9F0F-2962A0406076}">
      <dgm:prSet/>
      <dgm:spPr/>
      <dgm:t>
        <a:bodyPr/>
        <a:lstStyle/>
        <a:p>
          <a:r>
            <a:rPr lang="en-GB"/>
            <a:t>Its helped the children too – ‘Young people see you value their education, working together’ </a:t>
          </a:r>
          <a:endParaRPr lang="en-US"/>
        </a:p>
      </dgm:t>
    </dgm:pt>
    <dgm:pt modelId="{46038A29-F9CD-4BB6-8D3E-1CDDD229A1CE}" type="parTrans" cxnId="{6EAB012E-5F79-4A9B-971E-0BE45889E9B5}">
      <dgm:prSet/>
      <dgm:spPr/>
      <dgm:t>
        <a:bodyPr/>
        <a:lstStyle/>
        <a:p>
          <a:endParaRPr lang="en-US"/>
        </a:p>
      </dgm:t>
    </dgm:pt>
    <dgm:pt modelId="{71F1C30E-C9D1-4549-95A3-E1D8DF4D8C40}" type="sibTrans" cxnId="{6EAB012E-5F79-4A9B-971E-0BE45889E9B5}">
      <dgm:prSet/>
      <dgm:spPr/>
      <dgm:t>
        <a:bodyPr/>
        <a:lstStyle/>
        <a:p>
          <a:endParaRPr lang="en-US"/>
        </a:p>
      </dgm:t>
    </dgm:pt>
    <dgm:pt modelId="{D6C627F3-FF49-4015-8FB9-8EB4022FC764}" type="pres">
      <dgm:prSet presAssocID="{01CA87ED-0EAE-4880-AB5F-7B7F2F0C5632}" presName="diagram" presStyleCnt="0">
        <dgm:presLayoutVars>
          <dgm:dir/>
          <dgm:resizeHandles val="exact"/>
        </dgm:presLayoutVars>
      </dgm:prSet>
      <dgm:spPr/>
    </dgm:pt>
    <dgm:pt modelId="{DBFEEB2A-4356-4F09-90AE-D665E938C9AB}" type="pres">
      <dgm:prSet presAssocID="{79EFE6A6-AAA5-4C5C-B029-A0125DC2485B}" presName="node" presStyleLbl="node1" presStyleIdx="0" presStyleCnt="8">
        <dgm:presLayoutVars>
          <dgm:bulletEnabled val="1"/>
        </dgm:presLayoutVars>
      </dgm:prSet>
      <dgm:spPr/>
    </dgm:pt>
    <dgm:pt modelId="{14328BAA-EE31-4FF8-9649-3BF2D3618B96}" type="pres">
      <dgm:prSet presAssocID="{A81CADE8-49D6-46A0-830C-44F924EF7DA7}" presName="sibTrans" presStyleCnt="0"/>
      <dgm:spPr/>
    </dgm:pt>
    <dgm:pt modelId="{E991CA83-9EFC-4B62-9919-8BBBD95E21E1}" type="pres">
      <dgm:prSet presAssocID="{E889381D-36A4-443E-8B29-5E5C20009CD5}" presName="node" presStyleLbl="node1" presStyleIdx="1" presStyleCnt="8">
        <dgm:presLayoutVars>
          <dgm:bulletEnabled val="1"/>
        </dgm:presLayoutVars>
      </dgm:prSet>
      <dgm:spPr/>
    </dgm:pt>
    <dgm:pt modelId="{21348A81-411E-45B4-A9A0-720F7C026CFB}" type="pres">
      <dgm:prSet presAssocID="{420FB859-C260-431A-8E19-E1204CD32FC4}" presName="sibTrans" presStyleCnt="0"/>
      <dgm:spPr/>
    </dgm:pt>
    <dgm:pt modelId="{979AEDA1-F09C-4264-A2AE-FC7463989CB4}" type="pres">
      <dgm:prSet presAssocID="{1B5134B1-144C-4BA1-9781-820A352F7657}" presName="node" presStyleLbl="node1" presStyleIdx="2" presStyleCnt="8">
        <dgm:presLayoutVars>
          <dgm:bulletEnabled val="1"/>
        </dgm:presLayoutVars>
      </dgm:prSet>
      <dgm:spPr/>
    </dgm:pt>
    <dgm:pt modelId="{87B6569E-90F0-44BE-9FAE-45B8E081CEFC}" type="pres">
      <dgm:prSet presAssocID="{6C540E3E-2E56-4138-9B0E-E2D9745CD32F}" presName="sibTrans" presStyleCnt="0"/>
      <dgm:spPr/>
    </dgm:pt>
    <dgm:pt modelId="{1C2D7CCF-2781-44F5-95BB-C7895B396F4B}" type="pres">
      <dgm:prSet presAssocID="{A15823AF-B445-43FE-9C08-4D94AF539B36}" presName="node" presStyleLbl="node1" presStyleIdx="3" presStyleCnt="8">
        <dgm:presLayoutVars>
          <dgm:bulletEnabled val="1"/>
        </dgm:presLayoutVars>
      </dgm:prSet>
      <dgm:spPr/>
    </dgm:pt>
    <dgm:pt modelId="{FB96D376-833F-48E4-91D3-6CF9414BBC62}" type="pres">
      <dgm:prSet presAssocID="{9D65859D-5C29-406E-9474-A5F79BF895AE}" presName="sibTrans" presStyleCnt="0"/>
      <dgm:spPr/>
    </dgm:pt>
    <dgm:pt modelId="{3A3F3FD2-B34C-4222-B3F9-A1F8A7019831}" type="pres">
      <dgm:prSet presAssocID="{2AE8B582-C2F2-4EBC-AE95-B3CBE636BADB}" presName="node" presStyleLbl="node1" presStyleIdx="4" presStyleCnt="8">
        <dgm:presLayoutVars>
          <dgm:bulletEnabled val="1"/>
        </dgm:presLayoutVars>
      </dgm:prSet>
      <dgm:spPr/>
    </dgm:pt>
    <dgm:pt modelId="{5E6C33EC-A013-4295-A69A-91C405BD198D}" type="pres">
      <dgm:prSet presAssocID="{3625DD97-35FF-4AFD-89D9-3DBCCE8D1DCF}" presName="sibTrans" presStyleCnt="0"/>
      <dgm:spPr/>
    </dgm:pt>
    <dgm:pt modelId="{9EA5150E-17D9-4550-B7ED-26CBCEFE5605}" type="pres">
      <dgm:prSet presAssocID="{7A387075-EA84-4F27-AE72-9A12CE54CA2B}" presName="node" presStyleLbl="node1" presStyleIdx="5" presStyleCnt="8">
        <dgm:presLayoutVars>
          <dgm:bulletEnabled val="1"/>
        </dgm:presLayoutVars>
      </dgm:prSet>
      <dgm:spPr/>
    </dgm:pt>
    <dgm:pt modelId="{DC3AF64B-6CDE-4084-B587-70C3FABF270C}" type="pres">
      <dgm:prSet presAssocID="{7AE7844B-B99D-4AC3-A137-3D5728456A5C}" presName="sibTrans" presStyleCnt="0"/>
      <dgm:spPr/>
    </dgm:pt>
    <dgm:pt modelId="{2EC1B3C9-E46A-47B2-82FE-9D916E563F42}" type="pres">
      <dgm:prSet presAssocID="{13F1B9FA-348B-4223-8D04-1F71E1502D37}" presName="node" presStyleLbl="node1" presStyleIdx="6" presStyleCnt="8">
        <dgm:presLayoutVars>
          <dgm:bulletEnabled val="1"/>
        </dgm:presLayoutVars>
      </dgm:prSet>
      <dgm:spPr/>
    </dgm:pt>
    <dgm:pt modelId="{B48C6511-3323-43BB-819D-C10A1203C5DD}" type="pres">
      <dgm:prSet presAssocID="{0437DB1A-95F4-412B-AB76-739B1EDF67DB}" presName="sibTrans" presStyleCnt="0"/>
      <dgm:spPr/>
    </dgm:pt>
    <dgm:pt modelId="{40A4985E-A628-4E69-8982-068DE0821BCF}" type="pres">
      <dgm:prSet presAssocID="{F4FC807E-FED8-44E0-9F0F-2962A0406076}" presName="node" presStyleLbl="node1" presStyleIdx="7" presStyleCnt="8">
        <dgm:presLayoutVars>
          <dgm:bulletEnabled val="1"/>
        </dgm:presLayoutVars>
      </dgm:prSet>
      <dgm:spPr/>
    </dgm:pt>
  </dgm:ptLst>
  <dgm:cxnLst>
    <dgm:cxn modelId="{AAB3991E-5EA7-4D4A-AD5B-1CA99598BE83}" type="presOf" srcId="{1B5134B1-144C-4BA1-9781-820A352F7657}" destId="{979AEDA1-F09C-4264-A2AE-FC7463989CB4}" srcOrd="0" destOrd="0" presId="urn:microsoft.com/office/officeart/2005/8/layout/default"/>
    <dgm:cxn modelId="{6EAB012E-5F79-4A9B-971E-0BE45889E9B5}" srcId="{01CA87ED-0EAE-4880-AB5F-7B7F2F0C5632}" destId="{F4FC807E-FED8-44E0-9F0F-2962A0406076}" srcOrd="7" destOrd="0" parTransId="{46038A29-F9CD-4BB6-8D3E-1CDDD229A1CE}" sibTransId="{71F1C30E-C9D1-4549-95A3-E1D8DF4D8C40}"/>
    <dgm:cxn modelId="{843FC03E-5471-4427-9AE4-717D9BC4E7FC}" srcId="{01CA87ED-0EAE-4880-AB5F-7B7F2F0C5632}" destId="{E889381D-36A4-443E-8B29-5E5C20009CD5}" srcOrd="1" destOrd="0" parTransId="{34456F50-DFF1-4DF6-8561-A9E29FF4DBCA}" sibTransId="{420FB859-C260-431A-8E19-E1204CD32FC4}"/>
    <dgm:cxn modelId="{CE1CA141-BB26-452E-A58D-F6425DF816DC}" type="presOf" srcId="{A15823AF-B445-43FE-9C08-4D94AF539B36}" destId="{1C2D7CCF-2781-44F5-95BB-C7895B396F4B}" srcOrd="0" destOrd="0" presId="urn:microsoft.com/office/officeart/2005/8/layout/default"/>
    <dgm:cxn modelId="{0878E66A-6D22-4810-8E8C-3F1068AB1A65}" type="presOf" srcId="{7A387075-EA84-4F27-AE72-9A12CE54CA2B}" destId="{9EA5150E-17D9-4550-B7ED-26CBCEFE5605}" srcOrd="0" destOrd="0" presId="urn:microsoft.com/office/officeart/2005/8/layout/default"/>
    <dgm:cxn modelId="{F223FF6E-B72A-488C-9069-367F7DF05179}" srcId="{01CA87ED-0EAE-4880-AB5F-7B7F2F0C5632}" destId="{79EFE6A6-AAA5-4C5C-B029-A0125DC2485B}" srcOrd="0" destOrd="0" parTransId="{37CA6F0F-71C5-4109-AEB1-CE25E15F3C4E}" sibTransId="{A81CADE8-49D6-46A0-830C-44F924EF7DA7}"/>
    <dgm:cxn modelId="{7CE04976-3F5E-466E-B4F8-C4F53114C716}" srcId="{01CA87ED-0EAE-4880-AB5F-7B7F2F0C5632}" destId="{13F1B9FA-348B-4223-8D04-1F71E1502D37}" srcOrd="6" destOrd="0" parTransId="{5D157C13-D497-4F6B-A758-84C4DAFF0D58}" sibTransId="{0437DB1A-95F4-412B-AB76-739B1EDF67DB}"/>
    <dgm:cxn modelId="{6266A781-8F1C-4A4D-91DC-47067291C292}" type="presOf" srcId="{13F1B9FA-348B-4223-8D04-1F71E1502D37}" destId="{2EC1B3C9-E46A-47B2-82FE-9D916E563F42}" srcOrd="0" destOrd="0" presId="urn:microsoft.com/office/officeart/2005/8/layout/default"/>
    <dgm:cxn modelId="{50E2B197-F835-448E-A35C-03893321B589}" type="presOf" srcId="{79EFE6A6-AAA5-4C5C-B029-A0125DC2485B}" destId="{DBFEEB2A-4356-4F09-90AE-D665E938C9AB}" srcOrd="0" destOrd="0" presId="urn:microsoft.com/office/officeart/2005/8/layout/default"/>
    <dgm:cxn modelId="{79A2019C-702C-4AE1-B5C6-C6A577B71DC2}" srcId="{01CA87ED-0EAE-4880-AB5F-7B7F2F0C5632}" destId="{1B5134B1-144C-4BA1-9781-820A352F7657}" srcOrd="2" destOrd="0" parTransId="{56488608-8976-4219-88A4-522582D2178E}" sibTransId="{6C540E3E-2E56-4138-9B0E-E2D9745CD32F}"/>
    <dgm:cxn modelId="{E755779D-AB60-44AB-BCB3-CFD3F24B88D1}" srcId="{01CA87ED-0EAE-4880-AB5F-7B7F2F0C5632}" destId="{A15823AF-B445-43FE-9C08-4D94AF539B36}" srcOrd="3" destOrd="0" parTransId="{CE21AABB-B3CD-4753-9E2C-7A43E1717A7E}" sibTransId="{9D65859D-5C29-406E-9474-A5F79BF895AE}"/>
    <dgm:cxn modelId="{C18A38AF-30E5-43E6-9CA2-5C46599011CA}" type="presOf" srcId="{E889381D-36A4-443E-8B29-5E5C20009CD5}" destId="{E991CA83-9EFC-4B62-9919-8BBBD95E21E1}" srcOrd="0" destOrd="0" presId="urn:microsoft.com/office/officeart/2005/8/layout/default"/>
    <dgm:cxn modelId="{066395B4-D37D-429C-8086-CE42E9F8354D}" type="presOf" srcId="{F4FC807E-FED8-44E0-9F0F-2962A0406076}" destId="{40A4985E-A628-4E69-8982-068DE0821BCF}" srcOrd="0" destOrd="0" presId="urn:microsoft.com/office/officeart/2005/8/layout/default"/>
    <dgm:cxn modelId="{01E273BC-BC9F-4BAB-8BE9-380F5B4D2E46}" type="presOf" srcId="{2AE8B582-C2F2-4EBC-AE95-B3CBE636BADB}" destId="{3A3F3FD2-B34C-4222-B3F9-A1F8A7019831}" srcOrd="0" destOrd="0" presId="urn:microsoft.com/office/officeart/2005/8/layout/default"/>
    <dgm:cxn modelId="{5A6FD0CB-ADC8-490D-B270-C8B3CD6EEC56}" srcId="{01CA87ED-0EAE-4880-AB5F-7B7F2F0C5632}" destId="{2AE8B582-C2F2-4EBC-AE95-B3CBE636BADB}" srcOrd="4" destOrd="0" parTransId="{40E00EF3-3193-49C6-8A21-08531FBB1F7B}" sibTransId="{3625DD97-35FF-4AFD-89D9-3DBCCE8D1DCF}"/>
    <dgm:cxn modelId="{328951E2-47F4-4C80-B947-1FBC3FF153CD}" srcId="{01CA87ED-0EAE-4880-AB5F-7B7F2F0C5632}" destId="{7A387075-EA84-4F27-AE72-9A12CE54CA2B}" srcOrd="5" destOrd="0" parTransId="{18A1815F-336C-4201-A28E-A34D224B5821}" sibTransId="{7AE7844B-B99D-4AC3-A137-3D5728456A5C}"/>
    <dgm:cxn modelId="{4CBDA6FF-5CD2-430B-8059-DAA124FC945B}" type="presOf" srcId="{01CA87ED-0EAE-4880-AB5F-7B7F2F0C5632}" destId="{D6C627F3-FF49-4015-8FB9-8EB4022FC764}" srcOrd="0" destOrd="0" presId="urn:microsoft.com/office/officeart/2005/8/layout/default"/>
    <dgm:cxn modelId="{FF286A3B-DD1D-42C8-9BAA-B5C1FE7AEDB8}" type="presParOf" srcId="{D6C627F3-FF49-4015-8FB9-8EB4022FC764}" destId="{DBFEEB2A-4356-4F09-90AE-D665E938C9AB}" srcOrd="0" destOrd="0" presId="urn:microsoft.com/office/officeart/2005/8/layout/default"/>
    <dgm:cxn modelId="{BF5C798C-37A2-40B6-8FAC-33EF3C54A089}" type="presParOf" srcId="{D6C627F3-FF49-4015-8FB9-8EB4022FC764}" destId="{14328BAA-EE31-4FF8-9649-3BF2D3618B96}" srcOrd="1" destOrd="0" presId="urn:microsoft.com/office/officeart/2005/8/layout/default"/>
    <dgm:cxn modelId="{26020EB7-4688-421A-9E38-DA253ABF91AA}" type="presParOf" srcId="{D6C627F3-FF49-4015-8FB9-8EB4022FC764}" destId="{E991CA83-9EFC-4B62-9919-8BBBD95E21E1}" srcOrd="2" destOrd="0" presId="urn:microsoft.com/office/officeart/2005/8/layout/default"/>
    <dgm:cxn modelId="{7D457FAF-E90E-4936-AB9B-326C15D23B7E}" type="presParOf" srcId="{D6C627F3-FF49-4015-8FB9-8EB4022FC764}" destId="{21348A81-411E-45B4-A9A0-720F7C026CFB}" srcOrd="3" destOrd="0" presId="urn:microsoft.com/office/officeart/2005/8/layout/default"/>
    <dgm:cxn modelId="{D687AD13-5941-45DF-A1FB-9FDDCAA69AA5}" type="presParOf" srcId="{D6C627F3-FF49-4015-8FB9-8EB4022FC764}" destId="{979AEDA1-F09C-4264-A2AE-FC7463989CB4}" srcOrd="4" destOrd="0" presId="urn:microsoft.com/office/officeart/2005/8/layout/default"/>
    <dgm:cxn modelId="{63D91B83-08B3-4990-A497-D751CA994AB9}" type="presParOf" srcId="{D6C627F3-FF49-4015-8FB9-8EB4022FC764}" destId="{87B6569E-90F0-44BE-9FAE-45B8E081CEFC}" srcOrd="5" destOrd="0" presId="urn:microsoft.com/office/officeart/2005/8/layout/default"/>
    <dgm:cxn modelId="{E778D868-EBB3-4A60-B0C7-D09F693D0C24}" type="presParOf" srcId="{D6C627F3-FF49-4015-8FB9-8EB4022FC764}" destId="{1C2D7CCF-2781-44F5-95BB-C7895B396F4B}" srcOrd="6" destOrd="0" presId="urn:microsoft.com/office/officeart/2005/8/layout/default"/>
    <dgm:cxn modelId="{0021F19B-9193-4C80-935B-A91FA6050C9A}" type="presParOf" srcId="{D6C627F3-FF49-4015-8FB9-8EB4022FC764}" destId="{FB96D376-833F-48E4-91D3-6CF9414BBC62}" srcOrd="7" destOrd="0" presId="urn:microsoft.com/office/officeart/2005/8/layout/default"/>
    <dgm:cxn modelId="{908DF307-E3B9-4526-A91F-CA8D33187461}" type="presParOf" srcId="{D6C627F3-FF49-4015-8FB9-8EB4022FC764}" destId="{3A3F3FD2-B34C-4222-B3F9-A1F8A7019831}" srcOrd="8" destOrd="0" presId="urn:microsoft.com/office/officeart/2005/8/layout/default"/>
    <dgm:cxn modelId="{624A594E-BED8-4021-8DB7-9664F4FA15C1}" type="presParOf" srcId="{D6C627F3-FF49-4015-8FB9-8EB4022FC764}" destId="{5E6C33EC-A013-4295-A69A-91C405BD198D}" srcOrd="9" destOrd="0" presId="urn:microsoft.com/office/officeart/2005/8/layout/default"/>
    <dgm:cxn modelId="{17CF8BBF-D338-4D39-8AD5-6A59F18822A3}" type="presParOf" srcId="{D6C627F3-FF49-4015-8FB9-8EB4022FC764}" destId="{9EA5150E-17D9-4550-B7ED-26CBCEFE5605}" srcOrd="10" destOrd="0" presId="urn:microsoft.com/office/officeart/2005/8/layout/default"/>
    <dgm:cxn modelId="{A691643A-6460-48D7-964E-318719731D2E}" type="presParOf" srcId="{D6C627F3-FF49-4015-8FB9-8EB4022FC764}" destId="{DC3AF64B-6CDE-4084-B587-70C3FABF270C}" srcOrd="11" destOrd="0" presId="urn:microsoft.com/office/officeart/2005/8/layout/default"/>
    <dgm:cxn modelId="{1488A4A8-284E-4EF2-93F3-8696208EC9E8}" type="presParOf" srcId="{D6C627F3-FF49-4015-8FB9-8EB4022FC764}" destId="{2EC1B3C9-E46A-47B2-82FE-9D916E563F42}" srcOrd="12" destOrd="0" presId="urn:microsoft.com/office/officeart/2005/8/layout/default"/>
    <dgm:cxn modelId="{57C81125-351B-4562-9227-68C4C486A276}" type="presParOf" srcId="{D6C627F3-FF49-4015-8FB9-8EB4022FC764}" destId="{B48C6511-3323-43BB-819D-C10A1203C5DD}" srcOrd="13" destOrd="0" presId="urn:microsoft.com/office/officeart/2005/8/layout/default"/>
    <dgm:cxn modelId="{FA1EADCB-D7EB-4D26-839B-55CEBE254364}" type="presParOf" srcId="{D6C627F3-FF49-4015-8FB9-8EB4022FC764}" destId="{40A4985E-A628-4E69-8982-068DE0821BCF}"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88F626-C4EC-4AB5-8FEA-1002E704F25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B0B8442C-CAA9-40E2-83C6-25FEA596D324}">
      <dgm:prSet/>
      <dgm:spPr/>
      <dgm:t>
        <a:bodyPr/>
        <a:lstStyle/>
        <a:p>
          <a:r>
            <a:rPr lang="en-GB"/>
            <a:t>Local area flexibility but with </a:t>
          </a:r>
          <a:r>
            <a:rPr lang="en-GB" b="1"/>
            <a:t>core expectations</a:t>
          </a:r>
          <a:r>
            <a:rPr lang="en-GB"/>
            <a:t>:</a:t>
          </a:r>
          <a:endParaRPr lang="en-US"/>
        </a:p>
      </dgm:t>
    </dgm:pt>
    <dgm:pt modelId="{B5BB3195-21D6-4DE2-BD48-A40AFAA5ADF2}" type="parTrans" cxnId="{3163A71D-7BE5-495F-A0B1-9A6E1415AE15}">
      <dgm:prSet/>
      <dgm:spPr/>
      <dgm:t>
        <a:bodyPr/>
        <a:lstStyle/>
        <a:p>
          <a:endParaRPr lang="en-US"/>
        </a:p>
      </dgm:t>
    </dgm:pt>
    <dgm:pt modelId="{4E81F8D1-AEB2-4402-A6D1-0BC078680671}" type="sibTrans" cxnId="{3163A71D-7BE5-495F-A0B1-9A6E1415AE15}">
      <dgm:prSet/>
      <dgm:spPr/>
      <dgm:t>
        <a:bodyPr/>
        <a:lstStyle/>
        <a:p>
          <a:endParaRPr lang="en-US"/>
        </a:p>
      </dgm:t>
    </dgm:pt>
    <dgm:pt modelId="{BB510DC4-EC1F-491C-9A0D-B00AB9D3DA76}">
      <dgm:prSet/>
      <dgm:spPr/>
      <dgm:t>
        <a:bodyPr/>
        <a:lstStyle/>
        <a:p>
          <a:r>
            <a:rPr lang="en-GB"/>
            <a:t>1. It has to be co-produced with Parent Carer Forums</a:t>
          </a:r>
          <a:endParaRPr lang="en-US"/>
        </a:p>
      </dgm:t>
    </dgm:pt>
    <dgm:pt modelId="{87A07877-18B6-4A41-AC96-35FED2011DC2}" type="parTrans" cxnId="{4E31AD0B-409D-46F5-A2E6-673B9A9737C3}">
      <dgm:prSet/>
      <dgm:spPr/>
      <dgm:t>
        <a:bodyPr/>
        <a:lstStyle/>
        <a:p>
          <a:endParaRPr lang="en-US"/>
        </a:p>
      </dgm:t>
    </dgm:pt>
    <dgm:pt modelId="{52A8E392-34B0-40D6-8DFF-3197625E9C7F}" type="sibTrans" cxnId="{4E31AD0B-409D-46F5-A2E6-673B9A9737C3}">
      <dgm:prSet/>
      <dgm:spPr/>
      <dgm:t>
        <a:bodyPr/>
        <a:lstStyle/>
        <a:p>
          <a:endParaRPr lang="en-US"/>
        </a:p>
      </dgm:t>
    </dgm:pt>
    <dgm:pt modelId="{4410A4EA-7FE6-4F33-BC7A-5C3A7190B5A7}">
      <dgm:prSet/>
      <dgm:spPr/>
      <dgm:t>
        <a:bodyPr/>
        <a:lstStyle/>
        <a:p>
          <a:r>
            <a:rPr lang="en-GB"/>
            <a:t>2. Has to work with mainstream schools</a:t>
          </a:r>
          <a:endParaRPr lang="en-US"/>
        </a:p>
      </dgm:t>
    </dgm:pt>
    <dgm:pt modelId="{3D63A43C-8B65-4CFB-8275-890AFF2CBC44}" type="parTrans" cxnId="{825389ED-6925-4508-8747-2C8C07BFEF65}">
      <dgm:prSet/>
      <dgm:spPr/>
      <dgm:t>
        <a:bodyPr/>
        <a:lstStyle/>
        <a:p>
          <a:endParaRPr lang="en-US"/>
        </a:p>
      </dgm:t>
    </dgm:pt>
    <dgm:pt modelId="{FC1059FF-6D2F-4C58-B9A7-B5B341727955}" type="sibTrans" cxnId="{825389ED-6925-4508-8747-2C8C07BFEF65}">
      <dgm:prSet/>
      <dgm:spPr/>
      <dgm:t>
        <a:bodyPr/>
        <a:lstStyle/>
        <a:p>
          <a:endParaRPr lang="en-US"/>
        </a:p>
      </dgm:t>
    </dgm:pt>
    <dgm:pt modelId="{216591AB-4AC8-4181-8549-DA047CDD5DFD}">
      <dgm:prSet/>
      <dgm:spPr/>
      <dgm:t>
        <a:bodyPr/>
        <a:lstStyle/>
        <a:p>
          <a:r>
            <a:rPr lang="en-GB"/>
            <a:t>3. Built around autistic young people</a:t>
          </a:r>
          <a:endParaRPr lang="en-US"/>
        </a:p>
      </dgm:t>
    </dgm:pt>
    <dgm:pt modelId="{DDFF1132-1DB1-465C-9BD8-9A3001EF41F4}" type="parTrans" cxnId="{979C18C2-A273-44F2-84EC-82734BB41240}">
      <dgm:prSet/>
      <dgm:spPr/>
      <dgm:t>
        <a:bodyPr/>
        <a:lstStyle/>
        <a:p>
          <a:endParaRPr lang="en-US"/>
        </a:p>
      </dgm:t>
    </dgm:pt>
    <dgm:pt modelId="{08D609D7-BD73-492C-BE6C-DAB9047440C7}" type="sibTrans" cxnId="{979C18C2-A273-44F2-84EC-82734BB41240}">
      <dgm:prSet/>
      <dgm:spPr/>
      <dgm:t>
        <a:bodyPr/>
        <a:lstStyle/>
        <a:p>
          <a:endParaRPr lang="en-US"/>
        </a:p>
      </dgm:t>
    </dgm:pt>
    <dgm:pt modelId="{A01470EC-31AB-464C-82DA-284BFE16F4AE}">
      <dgm:prSet/>
      <dgm:spPr/>
      <dgm:t>
        <a:bodyPr/>
        <a:lstStyle/>
        <a:p>
          <a:r>
            <a:rPr lang="en-GB" b="1"/>
            <a:t>4. Deliver core elements; </a:t>
          </a:r>
          <a:endParaRPr lang="en-US"/>
        </a:p>
      </dgm:t>
    </dgm:pt>
    <dgm:pt modelId="{29FD10F2-9AED-4931-BE39-6EF872D29EDE}" type="parTrans" cxnId="{B83FDCEC-F7C9-4611-AD42-F5D7F028858F}">
      <dgm:prSet/>
      <dgm:spPr/>
      <dgm:t>
        <a:bodyPr/>
        <a:lstStyle/>
        <a:p>
          <a:endParaRPr lang="en-US"/>
        </a:p>
      </dgm:t>
    </dgm:pt>
    <dgm:pt modelId="{F44D3D2F-07D0-46D7-8AC9-7365CB77F6CD}" type="sibTrans" cxnId="{B83FDCEC-F7C9-4611-AD42-F5D7F028858F}">
      <dgm:prSet/>
      <dgm:spPr/>
      <dgm:t>
        <a:bodyPr/>
        <a:lstStyle/>
        <a:p>
          <a:endParaRPr lang="en-US"/>
        </a:p>
      </dgm:t>
    </dgm:pt>
    <dgm:pt modelId="{DA9C678F-F5B6-4DD3-87D7-35E22CC6A907}">
      <dgm:prSet/>
      <dgm:spPr/>
      <dgm:t>
        <a:bodyPr/>
        <a:lstStyle/>
        <a:p>
          <a:r>
            <a:rPr lang="en-GB" b="0" i="1" dirty="0"/>
            <a:t>working with PCF (parent/carer support in schools),    </a:t>
          </a:r>
          <a:endParaRPr lang="en-US" b="0" i="1" dirty="0"/>
        </a:p>
      </dgm:t>
    </dgm:pt>
    <dgm:pt modelId="{E710F6A3-21CF-4B5E-95D0-A8D4EAB9BB41}" type="parTrans" cxnId="{F1BB4C56-9860-4FE1-9459-39269724B101}">
      <dgm:prSet/>
      <dgm:spPr/>
      <dgm:t>
        <a:bodyPr/>
        <a:lstStyle/>
        <a:p>
          <a:endParaRPr lang="en-US"/>
        </a:p>
      </dgm:t>
    </dgm:pt>
    <dgm:pt modelId="{582F363A-A4A7-42B2-A5E3-E6A0DD5166E1}" type="sibTrans" cxnId="{F1BB4C56-9860-4FE1-9459-39269724B101}">
      <dgm:prSet/>
      <dgm:spPr/>
      <dgm:t>
        <a:bodyPr/>
        <a:lstStyle/>
        <a:p>
          <a:endParaRPr lang="en-US"/>
        </a:p>
      </dgm:t>
    </dgm:pt>
    <dgm:pt modelId="{B0E8EC31-0A3A-4A86-AE64-F8EF7303D495}">
      <dgm:prSet/>
      <dgm:spPr/>
      <dgm:t>
        <a:bodyPr/>
        <a:lstStyle/>
        <a:p>
          <a:r>
            <a:rPr lang="en-GB" b="0" i="1" dirty="0"/>
            <a:t>training modules roll out, </a:t>
          </a:r>
          <a:endParaRPr lang="en-US" b="0" i="1" dirty="0"/>
        </a:p>
      </dgm:t>
    </dgm:pt>
    <dgm:pt modelId="{A90067EA-D8EC-498E-AB30-0D160307E1AA}" type="parTrans" cxnId="{714E6EF0-8897-49A7-96BA-D20CD57306D7}">
      <dgm:prSet/>
      <dgm:spPr/>
      <dgm:t>
        <a:bodyPr/>
        <a:lstStyle/>
        <a:p>
          <a:endParaRPr lang="en-US"/>
        </a:p>
      </dgm:t>
    </dgm:pt>
    <dgm:pt modelId="{662B47FA-5010-46BF-A9B4-F57D02D8F86F}" type="sibTrans" cxnId="{714E6EF0-8897-49A7-96BA-D20CD57306D7}">
      <dgm:prSet/>
      <dgm:spPr/>
      <dgm:t>
        <a:bodyPr/>
        <a:lstStyle/>
        <a:p>
          <a:endParaRPr lang="en-US"/>
        </a:p>
      </dgm:t>
    </dgm:pt>
    <dgm:pt modelId="{87FAEE04-9A5F-410E-91BC-273EA513C567}">
      <dgm:prSet/>
      <dgm:spPr/>
      <dgm:t>
        <a:bodyPr/>
        <a:lstStyle/>
        <a:p>
          <a:r>
            <a:rPr lang="en-GB" b="0" i="1" dirty="0"/>
            <a:t>plus the alternative CYP Autism friendly CAMHS offer</a:t>
          </a:r>
          <a:r>
            <a:rPr lang="en-GB" b="1" dirty="0"/>
            <a:t>.  </a:t>
          </a:r>
          <a:endParaRPr lang="en-US" dirty="0"/>
        </a:p>
      </dgm:t>
    </dgm:pt>
    <dgm:pt modelId="{5138223C-A015-4A04-B582-327983F6C451}" type="parTrans" cxnId="{60686CA0-958E-40EF-A6EC-2C8102AF80B3}">
      <dgm:prSet/>
      <dgm:spPr/>
      <dgm:t>
        <a:bodyPr/>
        <a:lstStyle/>
        <a:p>
          <a:endParaRPr lang="en-US"/>
        </a:p>
      </dgm:t>
    </dgm:pt>
    <dgm:pt modelId="{94A3C8E6-B2A1-43F2-BA30-EEC7966A0F44}" type="sibTrans" cxnId="{60686CA0-958E-40EF-A6EC-2C8102AF80B3}">
      <dgm:prSet/>
      <dgm:spPr/>
      <dgm:t>
        <a:bodyPr/>
        <a:lstStyle/>
        <a:p>
          <a:endParaRPr lang="en-US"/>
        </a:p>
      </dgm:t>
    </dgm:pt>
    <dgm:pt modelId="{2EC74826-7775-47BC-BED3-0DCFE8555256}">
      <dgm:prSet/>
      <dgm:spPr/>
      <dgm:t>
        <a:bodyPr/>
        <a:lstStyle/>
        <a:p>
          <a:r>
            <a:rPr lang="en-GB"/>
            <a:t>5. ‘Understanding Myself’ offer</a:t>
          </a:r>
          <a:endParaRPr lang="en-US"/>
        </a:p>
      </dgm:t>
    </dgm:pt>
    <dgm:pt modelId="{AAEA6E66-F81F-4EEA-BB26-0BB287FBE182}" type="parTrans" cxnId="{E27DAB9A-B447-4662-BD79-F80319A03636}">
      <dgm:prSet/>
      <dgm:spPr/>
      <dgm:t>
        <a:bodyPr/>
        <a:lstStyle/>
        <a:p>
          <a:endParaRPr lang="en-US"/>
        </a:p>
      </dgm:t>
    </dgm:pt>
    <dgm:pt modelId="{92BD4C1D-B9C3-4920-9C76-3EE1147035F4}" type="sibTrans" cxnId="{E27DAB9A-B447-4662-BD79-F80319A03636}">
      <dgm:prSet/>
      <dgm:spPr/>
      <dgm:t>
        <a:bodyPr/>
        <a:lstStyle/>
        <a:p>
          <a:endParaRPr lang="en-US"/>
        </a:p>
      </dgm:t>
    </dgm:pt>
    <dgm:pt modelId="{D2ADF9C5-7EB0-4069-A645-AE3A8E48BDB2}" type="pres">
      <dgm:prSet presAssocID="{4E88F626-C4EC-4AB5-8FEA-1002E704F259}" presName="linear" presStyleCnt="0">
        <dgm:presLayoutVars>
          <dgm:animLvl val="lvl"/>
          <dgm:resizeHandles val="exact"/>
        </dgm:presLayoutVars>
      </dgm:prSet>
      <dgm:spPr/>
    </dgm:pt>
    <dgm:pt modelId="{8E7EA068-EFF7-49D1-BF49-00CB3A3CC141}" type="pres">
      <dgm:prSet presAssocID="{B0B8442C-CAA9-40E2-83C6-25FEA596D324}" presName="parentText" presStyleLbl="node1" presStyleIdx="0" presStyleCnt="6">
        <dgm:presLayoutVars>
          <dgm:chMax val="0"/>
          <dgm:bulletEnabled val="1"/>
        </dgm:presLayoutVars>
      </dgm:prSet>
      <dgm:spPr/>
    </dgm:pt>
    <dgm:pt modelId="{0485CEE1-2C7F-44FB-9ADC-83D2E60681E6}" type="pres">
      <dgm:prSet presAssocID="{4E81F8D1-AEB2-4402-A6D1-0BC078680671}" presName="spacer" presStyleCnt="0"/>
      <dgm:spPr/>
    </dgm:pt>
    <dgm:pt modelId="{A9C96402-B09B-446E-8DAE-1B1E8D204E65}" type="pres">
      <dgm:prSet presAssocID="{BB510DC4-EC1F-491C-9A0D-B00AB9D3DA76}" presName="parentText" presStyleLbl="node1" presStyleIdx="1" presStyleCnt="6">
        <dgm:presLayoutVars>
          <dgm:chMax val="0"/>
          <dgm:bulletEnabled val="1"/>
        </dgm:presLayoutVars>
      </dgm:prSet>
      <dgm:spPr/>
    </dgm:pt>
    <dgm:pt modelId="{54D5ACB1-7196-4129-87D2-6D4C0DB154E8}" type="pres">
      <dgm:prSet presAssocID="{52A8E392-34B0-40D6-8DFF-3197625E9C7F}" presName="spacer" presStyleCnt="0"/>
      <dgm:spPr/>
    </dgm:pt>
    <dgm:pt modelId="{885353B6-AE01-4BB2-849A-492AC0AF413C}" type="pres">
      <dgm:prSet presAssocID="{4410A4EA-7FE6-4F33-BC7A-5C3A7190B5A7}" presName="parentText" presStyleLbl="node1" presStyleIdx="2" presStyleCnt="6">
        <dgm:presLayoutVars>
          <dgm:chMax val="0"/>
          <dgm:bulletEnabled val="1"/>
        </dgm:presLayoutVars>
      </dgm:prSet>
      <dgm:spPr/>
    </dgm:pt>
    <dgm:pt modelId="{2B444191-F5DF-4D5F-9736-ED145DFC402E}" type="pres">
      <dgm:prSet presAssocID="{FC1059FF-6D2F-4C58-B9A7-B5B341727955}" presName="spacer" presStyleCnt="0"/>
      <dgm:spPr/>
    </dgm:pt>
    <dgm:pt modelId="{DB795947-CE4B-4735-844E-81E218D1608B}" type="pres">
      <dgm:prSet presAssocID="{216591AB-4AC8-4181-8549-DA047CDD5DFD}" presName="parentText" presStyleLbl="node1" presStyleIdx="3" presStyleCnt="6">
        <dgm:presLayoutVars>
          <dgm:chMax val="0"/>
          <dgm:bulletEnabled val="1"/>
        </dgm:presLayoutVars>
      </dgm:prSet>
      <dgm:spPr/>
    </dgm:pt>
    <dgm:pt modelId="{1C859ADD-BA98-4DC9-92BF-F481562E1A16}" type="pres">
      <dgm:prSet presAssocID="{08D609D7-BD73-492C-BE6C-DAB9047440C7}" presName="spacer" presStyleCnt="0"/>
      <dgm:spPr/>
    </dgm:pt>
    <dgm:pt modelId="{BDAFFA80-400C-4EE7-9506-EAD113F2D940}" type="pres">
      <dgm:prSet presAssocID="{A01470EC-31AB-464C-82DA-284BFE16F4AE}" presName="parentText" presStyleLbl="node1" presStyleIdx="4" presStyleCnt="6">
        <dgm:presLayoutVars>
          <dgm:chMax val="0"/>
          <dgm:bulletEnabled val="1"/>
        </dgm:presLayoutVars>
      </dgm:prSet>
      <dgm:spPr/>
    </dgm:pt>
    <dgm:pt modelId="{7AC6858F-3CC4-49FC-BB5E-53308693E94A}" type="pres">
      <dgm:prSet presAssocID="{A01470EC-31AB-464C-82DA-284BFE16F4AE}" presName="childText" presStyleLbl="revTx" presStyleIdx="0" presStyleCnt="1">
        <dgm:presLayoutVars>
          <dgm:bulletEnabled val="1"/>
        </dgm:presLayoutVars>
      </dgm:prSet>
      <dgm:spPr/>
    </dgm:pt>
    <dgm:pt modelId="{533AE213-1A20-4C89-B1A6-FBADF85EAE38}" type="pres">
      <dgm:prSet presAssocID="{2EC74826-7775-47BC-BED3-0DCFE8555256}" presName="parentText" presStyleLbl="node1" presStyleIdx="5" presStyleCnt="6">
        <dgm:presLayoutVars>
          <dgm:chMax val="0"/>
          <dgm:bulletEnabled val="1"/>
        </dgm:presLayoutVars>
      </dgm:prSet>
      <dgm:spPr/>
    </dgm:pt>
  </dgm:ptLst>
  <dgm:cxnLst>
    <dgm:cxn modelId="{4E31AD0B-409D-46F5-A2E6-673B9A9737C3}" srcId="{4E88F626-C4EC-4AB5-8FEA-1002E704F259}" destId="{BB510DC4-EC1F-491C-9A0D-B00AB9D3DA76}" srcOrd="1" destOrd="0" parTransId="{87A07877-18B6-4A41-AC96-35FED2011DC2}" sibTransId="{52A8E392-34B0-40D6-8DFF-3197625E9C7F}"/>
    <dgm:cxn modelId="{3163A71D-7BE5-495F-A0B1-9A6E1415AE15}" srcId="{4E88F626-C4EC-4AB5-8FEA-1002E704F259}" destId="{B0B8442C-CAA9-40E2-83C6-25FEA596D324}" srcOrd="0" destOrd="0" parTransId="{B5BB3195-21D6-4DE2-BD48-A40AFAA5ADF2}" sibTransId="{4E81F8D1-AEB2-4402-A6D1-0BC078680671}"/>
    <dgm:cxn modelId="{856BA465-BF7E-4DED-807B-BD3D3E000D10}" type="presOf" srcId="{216591AB-4AC8-4181-8549-DA047CDD5DFD}" destId="{DB795947-CE4B-4735-844E-81E218D1608B}" srcOrd="0" destOrd="0" presId="urn:microsoft.com/office/officeart/2005/8/layout/vList2"/>
    <dgm:cxn modelId="{BBD7DD4D-A9B3-4A56-87F8-F979678228DD}" type="presOf" srcId="{B0B8442C-CAA9-40E2-83C6-25FEA596D324}" destId="{8E7EA068-EFF7-49D1-BF49-00CB3A3CC141}" srcOrd="0" destOrd="0" presId="urn:microsoft.com/office/officeart/2005/8/layout/vList2"/>
    <dgm:cxn modelId="{D9B2A450-0CA2-49F2-9124-138804485E8D}" type="presOf" srcId="{4410A4EA-7FE6-4F33-BC7A-5C3A7190B5A7}" destId="{885353B6-AE01-4BB2-849A-492AC0AF413C}" srcOrd="0" destOrd="0" presId="urn:microsoft.com/office/officeart/2005/8/layout/vList2"/>
    <dgm:cxn modelId="{7B41AA74-42C8-44F5-9957-6CCEF5786A93}" type="presOf" srcId="{A01470EC-31AB-464C-82DA-284BFE16F4AE}" destId="{BDAFFA80-400C-4EE7-9506-EAD113F2D940}" srcOrd="0" destOrd="0" presId="urn:microsoft.com/office/officeart/2005/8/layout/vList2"/>
    <dgm:cxn modelId="{F1BB4C56-9860-4FE1-9459-39269724B101}" srcId="{A01470EC-31AB-464C-82DA-284BFE16F4AE}" destId="{DA9C678F-F5B6-4DD3-87D7-35E22CC6A907}" srcOrd="0" destOrd="0" parTransId="{E710F6A3-21CF-4B5E-95D0-A8D4EAB9BB41}" sibTransId="{582F363A-A4A7-42B2-A5E3-E6A0DD5166E1}"/>
    <dgm:cxn modelId="{BAEA1A96-8441-4A80-BC44-933535022FAA}" type="presOf" srcId="{BB510DC4-EC1F-491C-9A0D-B00AB9D3DA76}" destId="{A9C96402-B09B-446E-8DAE-1B1E8D204E65}" srcOrd="0" destOrd="0" presId="urn:microsoft.com/office/officeart/2005/8/layout/vList2"/>
    <dgm:cxn modelId="{E27DAB9A-B447-4662-BD79-F80319A03636}" srcId="{4E88F626-C4EC-4AB5-8FEA-1002E704F259}" destId="{2EC74826-7775-47BC-BED3-0DCFE8555256}" srcOrd="5" destOrd="0" parTransId="{AAEA6E66-F81F-4EEA-BB26-0BB287FBE182}" sibTransId="{92BD4C1D-B9C3-4920-9C76-3EE1147035F4}"/>
    <dgm:cxn modelId="{60686CA0-958E-40EF-A6EC-2C8102AF80B3}" srcId="{A01470EC-31AB-464C-82DA-284BFE16F4AE}" destId="{87FAEE04-9A5F-410E-91BC-273EA513C567}" srcOrd="2" destOrd="0" parTransId="{5138223C-A015-4A04-B582-327983F6C451}" sibTransId="{94A3C8E6-B2A1-43F2-BA30-EEC7966A0F44}"/>
    <dgm:cxn modelId="{39219EA3-7BE3-4294-BB11-C4CE2F1DC879}" type="presOf" srcId="{2EC74826-7775-47BC-BED3-0DCFE8555256}" destId="{533AE213-1A20-4C89-B1A6-FBADF85EAE38}" srcOrd="0" destOrd="0" presId="urn:microsoft.com/office/officeart/2005/8/layout/vList2"/>
    <dgm:cxn modelId="{954F41AE-4EA8-4C8A-B323-9DDD216AE4D9}" type="presOf" srcId="{DA9C678F-F5B6-4DD3-87D7-35E22CC6A907}" destId="{7AC6858F-3CC4-49FC-BB5E-53308693E94A}" srcOrd="0" destOrd="0" presId="urn:microsoft.com/office/officeart/2005/8/layout/vList2"/>
    <dgm:cxn modelId="{FE9727B9-A0EB-4403-BCD3-D103EB712F81}" type="presOf" srcId="{4E88F626-C4EC-4AB5-8FEA-1002E704F259}" destId="{D2ADF9C5-7EB0-4069-A645-AE3A8E48BDB2}" srcOrd="0" destOrd="0" presId="urn:microsoft.com/office/officeart/2005/8/layout/vList2"/>
    <dgm:cxn modelId="{979C18C2-A273-44F2-84EC-82734BB41240}" srcId="{4E88F626-C4EC-4AB5-8FEA-1002E704F259}" destId="{216591AB-4AC8-4181-8549-DA047CDD5DFD}" srcOrd="3" destOrd="0" parTransId="{DDFF1132-1DB1-465C-9BD8-9A3001EF41F4}" sibTransId="{08D609D7-BD73-492C-BE6C-DAB9047440C7}"/>
    <dgm:cxn modelId="{0D088ECA-0F8B-4F4D-93BF-EDDD11AA8BB1}" type="presOf" srcId="{87FAEE04-9A5F-410E-91BC-273EA513C567}" destId="{7AC6858F-3CC4-49FC-BB5E-53308693E94A}" srcOrd="0" destOrd="2" presId="urn:microsoft.com/office/officeart/2005/8/layout/vList2"/>
    <dgm:cxn modelId="{5F1A5DD1-1E99-4E1A-9095-90F739BA7AF2}" type="presOf" srcId="{B0E8EC31-0A3A-4A86-AE64-F8EF7303D495}" destId="{7AC6858F-3CC4-49FC-BB5E-53308693E94A}" srcOrd="0" destOrd="1" presId="urn:microsoft.com/office/officeart/2005/8/layout/vList2"/>
    <dgm:cxn modelId="{B83FDCEC-F7C9-4611-AD42-F5D7F028858F}" srcId="{4E88F626-C4EC-4AB5-8FEA-1002E704F259}" destId="{A01470EC-31AB-464C-82DA-284BFE16F4AE}" srcOrd="4" destOrd="0" parTransId="{29FD10F2-9AED-4931-BE39-6EF872D29EDE}" sibTransId="{F44D3D2F-07D0-46D7-8AC9-7365CB77F6CD}"/>
    <dgm:cxn modelId="{825389ED-6925-4508-8747-2C8C07BFEF65}" srcId="{4E88F626-C4EC-4AB5-8FEA-1002E704F259}" destId="{4410A4EA-7FE6-4F33-BC7A-5C3A7190B5A7}" srcOrd="2" destOrd="0" parTransId="{3D63A43C-8B65-4CFB-8275-890AFF2CBC44}" sibTransId="{FC1059FF-6D2F-4C58-B9A7-B5B341727955}"/>
    <dgm:cxn modelId="{714E6EF0-8897-49A7-96BA-D20CD57306D7}" srcId="{A01470EC-31AB-464C-82DA-284BFE16F4AE}" destId="{B0E8EC31-0A3A-4A86-AE64-F8EF7303D495}" srcOrd="1" destOrd="0" parTransId="{A90067EA-D8EC-498E-AB30-0D160307E1AA}" sibTransId="{662B47FA-5010-46BF-A9B4-F57D02D8F86F}"/>
    <dgm:cxn modelId="{15D28B2A-2AAA-4B99-B4E6-043CD3CA4714}" type="presParOf" srcId="{D2ADF9C5-7EB0-4069-A645-AE3A8E48BDB2}" destId="{8E7EA068-EFF7-49D1-BF49-00CB3A3CC141}" srcOrd="0" destOrd="0" presId="urn:microsoft.com/office/officeart/2005/8/layout/vList2"/>
    <dgm:cxn modelId="{80311347-D795-4C9A-803F-CDCB955EB070}" type="presParOf" srcId="{D2ADF9C5-7EB0-4069-A645-AE3A8E48BDB2}" destId="{0485CEE1-2C7F-44FB-9ADC-83D2E60681E6}" srcOrd="1" destOrd="0" presId="urn:microsoft.com/office/officeart/2005/8/layout/vList2"/>
    <dgm:cxn modelId="{906273F5-1F41-49C1-8ABD-19FB91F29663}" type="presParOf" srcId="{D2ADF9C5-7EB0-4069-A645-AE3A8E48BDB2}" destId="{A9C96402-B09B-446E-8DAE-1B1E8D204E65}" srcOrd="2" destOrd="0" presId="urn:microsoft.com/office/officeart/2005/8/layout/vList2"/>
    <dgm:cxn modelId="{5D5EA027-B539-4CEB-8083-6FD8B660AC07}" type="presParOf" srcId="{D2ADF9C5-7EB0-4069-A645-AE3A8E48BDB2}" destId="{54D5ACB1-7196-4129-87D2-6D4C0DB154E8}" srcOrd="3" destOrd="0" presId="urn:microsoft.com/office/officeart/2005/8/layout/vList2"/>
    <dgm:cxn modelId="{BE849732-3689-492C-96C4-B989D85F3C96}" type="presParOf" srcId="{D2ADF9C5-7EB0-4069-A645-AE3A8E48BDB2}" destId="{885353B6-AE01-4BB2-849A-492AC0AF413C}" srcOrd="4" destOrd="0" presId="urn:microsoft.com/office/officeart/2005/8/layout/vList2"/>
    <dgm:cxn modelId="{332F2EB0-317E-4DEE-806D-95477D95E0BE}" type="presParOf" srcId="{D2ADF9C5-7EB0-4069-A645-AE3A8E48BDB2}" destId="{2B444191-F5DF-4D5F-9736-ED145DFC402E}" srcOrd="5" destOrd="0" presId="urn:microsoft.com/office/officeart/2005/8/layout/vList2"/>
    <dgm:cxn modelId="{4C03DE08-5D26-4F90-8825-25574CB57E5A}" type="presParOf" srcId="{D2ADF9C5-7EB0-4069-A645-AE3A8E48BDB2}" destId="{DB795947-CE4B-4735-844E-81E218D1608B}" srcOrd="6" destOrd="0" presId="urn:microsoft.com/office/officeart/2005/8/layout/vList2"/>
    <dgm:cxn modelId="{3549D525-850C-4651-B004-AAA13609C6EE}" type="presParOf" srcId="{D2ADF9C5-7EB0-4069-A645-AE3A8E48BDB2}" destId="{1C859ADD-BA98-4DC9-92BF-F481562E1A16}" srcOrd="7" destOrd="0" presId="urn:microsoft.com/office/officeart/2005/8/layout/vList2"/>
    <dgm:cxn modelId="{7F89943F-9C09-4876-A597-9F82FA58410E}" type="presParOf" srcId="{D2ADF9C5-7EB0-4069-A645-AE3A8E48BDB2}" destId="{BDAFFA80-400C-4EE7-9506-EAD113F2D940}" srcOrd="8" destOrd="0" presId="urn:microsoft.com/office/officeart/2005/8/layout/vList2"/>
    <dgm:cxn modelId="{DCCDE76E-5378-4E2B-9A02-7A5FD996D48C}" type="presParOf" srcId="{D2ADF9C5-7EB0-4069-A645-AE3A8E48BDB2}" destId="{7AC6858F-3CC4-49FC-BB5E-53308693E94A}" srcOrd="9" destOrd="0" presId="urn:microsoft.com/office/officeart/2005/8/layout/vList2"/>
    <dgm:cxn modelId="{EF821C36-F2C7-4B60-BD0F-66BD0A7DFEF6}" type="presParOf" srcId="{D2ADF9C5-7EB0-4069-A645-AE3A8E48BDB2}" destId="{533AE213-1A20-4C89-B1A6-FBADF85EAE3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F8A3C7-A5E7-448A-BBE8-74B5116DA90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4C5F8AC-AD2D-4C04-958E-1CC7E4694FCC}">
      <dgm:prSet/>
      <dgm:spPr/>
      <dgm:t>
        <a:bodyPr/>
        <a:lstStyle/>
        <a:p>
          <a:r>
            <a:rPr lang="en-GB" dirty="0"/>
            <a:t>Young people with autism will have greater opportunities to meet and socialise with other neurodiverse young people and will be engaging with their social activities that match their interests</a:t>
          </a:r>
          <a:endParaRPr lang="en-US" dirty="0"/>
        </a:p>
      </dgm:t>
    </dgm:pt>
    <dgm:pt modelId="{797C8B7D-9B1D-4F4B-8A7F-9031BC2E0711}" type="parTrans" cxnId="{5ED8FA8E-93A0-41C5-8BF9-5785915785D7}">
      <dgm:prSet/>
      <dgm:spPr/>
      <dgm:t>
        <a:bodyPr/>
        <a:lstStyle/>
        <a:p>
          <a:endParaRPr lang="en-US"/>
        </a:p>
      </dgm:t>
    </dgm:pt>
    <dgm:pt modelId="{786445A9-C57D-4152-BFFF-A3F821521D47}" type="sibTrans" cxnId="{5ED8FA8E-93A0-41C5-8BF9-5785915785D7}">
      <dgm:prSet/>
      <dgm:spPr/>
      <dgm:t>
        <a:bodyPr/>
        <a:lstStyle/>
        <a:p>
          <a:endParaRPr lang="en-US"/>
        </a:p>
      </dgm:t>
    </dgm:pt>
    <dgm:pt modelId="{E5F150B1-2C20-4A72-ABC7-027924F13F1D}">
      <dgm:prSet/>
      <dgm:spPr/>
      <dgm:t>
        <a:bodyPr/>
        <a:lstStyle/>
        <a:p>
          <a:r>
            <a:rPr lang="en-GB" dirty="0"/>
            <a:t>School staff </a:t>
          </a:r>
          <a:r>
            <a:rPr lang="en-GB" dirty="0" err="1"/>
            <a:t>restanding</a:t>
          </a:r>
          <a:r>
            <a:rPr lang="en-GB" dirty="0"/>
            <a:t> of how to identify pupils with social communication needs</a:t>
          </a:r>
          <a:endParaRPr lang="en-US" dirty="0"/>
        </a:p>
      </dgm:t>
    </dgm:pt>
    <dgm:pt modelId="{52334ED4-5272-4AF2-8662-50ECB5A0FF3F}" type="parTrans" cxnId="{D0923571-DB5D-40A5-ABE0-F63C4C8B9704}">
      <dgm:prSet/>
      <dgm:spPr/>
      <dgm:t>
        <a:bodyPr/>
        <a:lstStyle/>
        <a:p>
          <a:endParaRPr lang="en-US"/>
        </a:p>
      </dgm:t>
    </dgm:pt>
    <dgm:pt modelId="{AB7C42E2-72A6-4C05-93E0-B73BC7D1C340}" type="sibTrans" cxnId="{D0923571-DB5D-40A5-ABE0-F63C4C8B9704}">
      <dgm:prSet/>
      <dgm:spPr/>
      <dgm:t>
        <a:bodyPr/>
        <a:lstStyle/>
        <a:p>
          <a:endParaRPr lang="en-US"/>
        </a:p>
      </dgm:t>
    </dgm:pt>
    <dgm:pt modelId="{44EF23F2-C48F-4019-8B1C-A63194D21072}">
      <dgm:prSet/>
      <dgm:spPr/>
      <dgm:t>
        <a:bodyPr/>
        <a:lstStyle/>
        <a:p>
          <a:r>
            <a:rPr lang="en-GB" dirty="0"/>
            <a:t>Increased confidence and knowledge in supporting pupils with social communication needs</a:t>
          </a:r>
          <a:endParaRPr lang="en-US" dirty="0"/>
        </a:p>
      </dgm:t>
    </dgm:pt>
    <dgm:pt modelId="{14034A31-6FC1-4336-B823-7CCF05771ED5}" type="parTrans" cxnId="{AB596D64-7C20-44E7-BC08-2D4DF77D99F9}">
      <dgm:prSet/>
      <dgm:spPr/>
      <dgm:t>
        <a:bodyPr/>
        <a:lstStyle/>
        <a:p>
          <a:endParaRPr lang="en-US"/>
        </a:p>
      </dgm:t>
    </dgm:pt>
    <dgm:pt modelId="{4AAB9A10-DF53-4850-9A49-B15EF7404087}" type="sibTrans" cxnId="{AB596D64-7C20-44E7-BC08-2D4DF77D99F9}">
      <dgm:prSet/>
      <dgm:spPr/>
      <dgm:t>
        <a:bodyPr/>
        <a:lstStyle/>
        <a:p>
          <a:endParaRPr lang="en-US"/>
        </a:p>
      </dgm:t>
    </dgm:pt>
    <dgm:pt modelId="{D194BCFD-5FD2-482C-A6D4-88B7A957AEA3}">
      <dgm:prSet/>
      <dgm:spPr/>
      <dgm:t>
        <a:bodyPr/>
        <a:lstStyle/>
        <a:p>
          <a:r>
            <a:rPr lang="en-GB"/>
            <a:t>School staff know how to facilitate friendship groups for neurodiverse young people </a:t>
          </a:r>
          <a:endParaRPr lang="en-US"/>
        </a:p>
      </dgm:t>
    </dgm:pt>
    <dgm:pt modelId="{FD39F4F1-ED04-41F3-A717-DEFFC2A4A7C5}" type="parTrans" cxnId="{F43152BF-AD47-4C65-97ED-8906A326188D}">
      <dgm:prSet/>
      <dgm:spPr/>
      <dgm:t>
        <a:bodyPr/>
        <a:lstStyle/>
        <a:p>
          <a:endParaRPr lang="en-US"/>
        </a:p>
      </dgm:t>
    </dgm:pt>
    <dgm:pt modelId="{82D36F31-53A8-48DF-AD1B-48C8B5352DC6}" type="sibTrans" cxnId="{F43152BF-AD47-4C65-97ED-8906A326188D}">
      <dgm:prSet/>
      <dgm:spPr/>
      <dgm:t>
        <a:bodyPr/>
        <a:lstStyle/>
        <a:p>
          <a:endParaRPr lang="en-US"/>
        </a:p>
      </dgm:t>
    </dgm:pt>
    <dgm:pt modelId="{626F0327-A71C-489F-93BA-4755CD275F27}">
      <dgm:prSet/>
      <dgm:spPr/>
      <dgm:t>
        <a:bodyPr/>
        <a:lstStyle/>
        <a:p>
          <a:r>
            <a:rPr lang="en-GB" dirty="0"/>
            <a:t>Parents/carers have better understanding of provision, interventions and support strategies for their child and be more satisfied with education health and care services</a:t>
          </a:r>
          <a:endParaRPr lang="en-US" dirty="0"/>
        </a:p>
      </dgm:t>
    </dgm:pt>
    <dgm:pt modelId="{959F3190-3209-4582-B043-0ADA8BFF2437}" type="parTrans" cxnId="{278C0A68-E16B-47CB-9EE7-3E0AB506CF96}">
      <dgm:prSet/>
      <dgm:spPr/>
      <dgm:t>
        <a:bodyPr/>
        <a:lstStyle/>
        <a:p>
          <a:endParaRPr lang="en-US"/>
        </a:p>
      </dgm:t>
    </dgm:pt>
    <dgm:pt modelId="{8E7E20B3-92A9-48CC-AA7F-D74561634748}" type="sibTrans" cxnId="{278C0A68-E16B-47CB-9EE7-3E0AB506CF96}">
      <dgm:prSet/>
      <dgm:spPr/>
      <dgm:t>
        <a:bodyPr/>
        <a:lstStyle/>
        <a:p>
          <a:endParaRPr lang="en-US"/>
        </a:p>
      </dgm:t>
    </dgm:pt>
    <dgm:pt modelId="{9114676B-F436-4D3B-840B-17DC68E80A94}">
      <dgm:prSet/>
      <dgm:spPr/>
      <dgm:t>
        <a:bodyPr/>
        <a:lstStyle/>
        <a:p>
          <a:r>
            <a:rPr lang="en-GB" dirty="0"/>
            <a:t>Referral routes into specialist services will be smooth and timely (when required)</a:t>
          </a:r>
          <a:endParaRPr lang="en-US" dirty="0"/>
        </a:p>
      </dgm:t>
    </dgm:pt>
    <dgm:pt modelId="{86B62FFF-2CB5-4399-8C90-BA292314F6E9}" type="parTrans" cxnId="{A0217B0B-4CE1-4DB8-93A8-74D962B1C83D}">
      <dgm:prSet/>
      <dgm:spPr/>
      <dgm:t>
        <a:bodyPr/>
        <a:lstStyle/>
        <a:p>
          <a:endParaRPr lang="en-US"/>
        </a:p>
      </dgm:t>
    </dgm:pt>
    <dgm:pt modelId="{6359A6D1-DF1A-4CB5-84B2-2FB379C3F7A9}" type="sibTrans" cxnId="{A0217B0B-4CE1-4DB8-93A8-74D962B1C83D}">
      <dgm:prSet/>
      <dgm:spPr/>
      <dgm:t>
        <a:bodyPr/>
        <a:lstStyle/>
        <a:p>
          <a:endParaRPr lang="en-US"/>
        </a:p>
      </dgm:t>
    </dgm:pt>
    <dgm:pt modelId="{44EFAF28-EFAA-450E-A198-4D73E0F9BA1E}">
      <dgm:prSet/>
      <dgm:spPr/>
      <dgm:t>
        <a:bodyPr/>
        <a:lstStyle/>
        <a:p>
          <a:r>
            <a:rPr lang="en-GB"/>
            <a:t>The number of part time timetables will reduce of be used for a short time, limited periode</a:t>
          </a:r>
          <a:endParaRPr lang="en-US"/>
        </a:p>
      </dgm:t>
    </dgm:pt>
    <dgm:pt modelId="{AD0C20EE-945E-4C13-A22E-7CB01B9C6DB8}" type="parTrans" cxnId="{30B5DCE8-633E-4D63-A209-E7ACD3834E20}">
      <dgm:prSet/>
      <dgm:spPr/>
      <dgm:t>
        <a:bodyPr/>
        <a:lstStyle/>
        <a:p>
          <a:endParaRPr lang="en-US"/>
        </a:p>
      </dgm:t>
    </dgm:pt>
    <dgm:pt modelId="{6F90F00C-4976-4C27-A44A-3E5F823A7E20}" type="sibTrans" cxnId="{30B5DCE8-633E-4D63-A209-E7ACD3834E20}">
      <dgm:prSet/>
      <dgm:spPr/>
      <dgm:t>
        <a:bodyPr/>
        <a:lstStyle/>
        <a:p>
          <a:endParaRPr lang="en-US"/>
        </a:p>
      </dgm:t>
    </dgm:pt>
    <dgm:pt modelId="{F4F4E102-502C-4A91-93AC-4948886AADA0}">
      <dgm:prSet/>
      <dgm:spPr/>
      <dgm:t>
        <a:bodyPr/>
        <a:lstStyle/>
        <a:p>
          <a:r>
            <a:rPr lang="en-GB" dirty="0"/>
            <a:t>The number of electively home educated CYP will be reduced for those who may feel this is their only or last option</a:t>
          </a:r>
          <a:endParaRPr lang="en-US" dirty="0"/>
        </a:p>
      </dgm:t>
    </dgm:pt>
    <dgm:pt modelId="{6DFB0749-1C1A-40F0-8DA4-EBAE7573168B}" type="parTrans" cxnId="{B1419AD7-2C5E-484F-8845-4295D435C8E4}">
      <dgm:prSet/>
      <dgm:spPr/>
      <dgm:t>
        <a:bodyPr/>
        <a:lstStyle/>
        <a:p>
          <a:endParaRPr lang="en-US"/>
        </a:p>
      </dgm:t>
    </dgm:pt>
    <dgm:pt modelId="{A7EA7858-DBD4-4378-8E51-DAF9D7EAF8A9}" type="sibTrans" cxnId="{B1419AD7-2C5E-484F-8845-4295D435C8E4}">
      <dgm:prSet/>
      <dgm:spPr/>
      <dgm:t>
        <a:bodyPr/>
        <a:lstStyle/>
        <a:p>
          <a:endParaRPr lang="en-US"/>
        </a:p>
      </dgm:t>
    </dgm:pt>
    <dgm:pt modelId="{59EA01AD-AF5B-40C2-AA17-3998B1BD3A80}">
      <dgm:prSet/>
      <dgm:spPr/>
      <dgm:t>
        <a:bodyPr/>
        <a:lstStyle/>
        <a:p>
          <a:r>
            <a:rPr lang="en-GB"/>
            <a:t>We will agree as a GM ICS a model of practice for spread and scale to support compliance with the new Autism Strategy 2021-26</a:t>
          </a:r>
          <a:endParaRPr lang="en-US"/>
        </a:p>
      </dgm:t>
    </dgm:pt>
    <dgm:pt modelId="{8FACE10A-0826-4317-A92C-338D1F3B668B}" type="parTrans" cxnId="{8A0F2655-60FD-4601-A4F8-B356432116A1}">
      <dgm:prSet/>
      <dgm:spPr/>
      <dgm:t>
        <a:bodyPr/>
        <a:lstStyle/>
        <a:p>
          <a:endParaRPr lang="en-US"/>
        </a:p>
      </dgm:t>
    </dgm:pt>
    <dgm:pt modelId="{93F779AF-6B70-4653-A972-BE60F852782B}" type="sibTrans" cxnId="{8A0F2655-60FD-4601-A4F8-B356432116A1}">
      <dgm:prSet/>
      <dgm:spPr/>
      <dgm:t>
        <a:bodyPr/>
        <a:lstStyle/>
        <a:p>
          <a:endParaRPr lang="en-US"/>
        </a:p>
      </dgm:t>
    </dgm:pt>
    <dgm:pt modelId="{6177A360-2BE8-43A5-A437-E398F756F63E}">
      <dgm:prSet/>
      <dgm:spPr/>
      <dgm:t>
        <a:bodyPr/>
        <a:lstStyle/>
        <a:p>
          <a:r>
            <a:rPr lang="en-GB"/>
            <a:t>All school staff including teaching and support staff will demonstrate inclusive practice</a:t>
          </a:r>
          <a:endParaRPr lang="en-US"/>
        </a:p>
      </dgm:t>
    </dgm:pt>
    <dgm:pt modelId="{3519E3E1-D37A-4525-A1A6-26FE8B423C7A}" type="parTrans" cxnId="{4AB3E53F-68FF-4F33-B866-C4105E5D4ED9}">
      <dgm:prSet/>
      <dgm:spPr/>
      <dgm:t>
        <a:bodyPr/>
        <a:lstStyle/>
        <a:p>
          <a:endParaRPr lang="en-US"/>
        </a:p>
      </dgm:t>
    </dgm:pt>
    <dgm:pt modelId="{FB33A4B1-8444-4125-9C14-EE87847CAA2F}" type="sibTrans" cxnId="{4AB3E53F-68FF-4F33-B866-C4105E5D4ED9}">
      <dgm:prSet/>
      <dgm:spPr/>
      <dgm:t>
        <a:bodyPr/>
        <a:lstStyle/>
        <a:p>
          <a:endParaRPr lang="en-US"/>
        </a:p>
      </dgm:t>
    </dgm:pt>
    <dgm:pt modelId="{F0907346-7A27-4743-B6EC-C13837586A24}">
      <dgm:prSet/>
      <dgm:spPr/>
      <dgm:t>
        <a:bodyPr/>
        <a:lstStyle/>
        <a:p>
          <a:r>
            <a:rPr lang="en-GB"/>
            <a:t>School exclusions will reduce</a:t>
          </a:r>
          <a:endParaRPr lang="en-US"/>
        </a:p>
      </dgm:t>
    </dgm:pt>
    <dgm:pt modelId="{AAA53DDF-8DCA-4D05-88BE-65B4C8219D81}" type="parTrans" cxnId="{246E255F-65F6-4896-8A4A-723243FFE09C}">
      <dgm:prSet/>
      <dgm:spPr/>
      <dgm:t>
        <a:bodyPr/>
        <a:lstStyle/>
        <a:p>
          <a:endParaRPr lang="en-US"/>
        </a:p>
      </dgm:t>
    </dgm:pt>
    <dgm:pt modelId="{769B98E0-BB43-4AD0-813B-AC31867A35C5}" type="sibTrans" cxnId="{246E255F-65F6-4896-8A4A-723243FFE09C}">
      <dgm:prSet/>
      <dgm:spPr/>
      <dgm:t>
        <a:bodyPr/>
        <a:lstStyle/>
        <a:p>
          <a:endParaRPr lang="en-US"/>
        </a:p>
      </dgm:t>
    </dgm:pt>
    <dgm:pt modelId="{5ACD7797-D10D-476F-A672-B7922B172439}">
      <dgm:prSet/>
      <dgm:spPr/>
      <dgm:t>
        <a:bodyPr/>
        <a:lstStyle/>
        <a:p>
          <a:r>
            <a:rPr lang="en-GB"/>
            <a:t>School attendance will improve</a:t>
          </a:r>
          <a:endParaRPr lang="en-US"/>
        </a:p>
      </dgm:t>
    </dgm:pt>
    <dgm:pt modelId="{D05634CC-8747-4D02-BC84-BC6F638B1F9A}" type="parTrans" cxnId="{E045D5D0-738E-4011-B47B-22C7B308EF02}">
      <dgm:prSet/>
      <dgm:spPr/>
      <dgm:t>
        <a:bodyPr/>
        <a:lstStyle/>
        <a:p>
          <a:endParaRPr lang="en-US"/>
        </a:p>
      </dgm:t>
    </dgm:pt>
    <dgm:pt modelId="{73F03F2E-2C2C-42C8-BF08-50F6FF906BA5}" type="sibTrans" cxnId="{E045D5D0-738E-4011-B47B-22C7B308EF02}">
      <dgm:prSet/>
      <dgm:spPr/>
      <dgm:t>
        <a:bodyPr/>
        <a:lstStyle/>
        <a:p>
          <a:endParaRPr lang="en-US"/>
        </a:p>
      </dgm:t>
    </dgm:pt>
    <dgm:pt modelId="{6B28C8F1-5F62-4964-ADC6-09043576C87A}">
      <dgm:prSet/>
      <dgm:spPr/>
      <dgm:t>
        <a:bodyPr/>
        <a:lstStyle/>
        <a:p>
          <a:r>
            <a:rPr lang="en-GB" dirty="0"/>
            <a:t>There will be a reduction in social isolation for CYP and parents and carers</a:t>
          </a:r>
          <a:endParaRPr lang="en-US" dirty="0"/>
        </a:p>
      </dgm:t>
    </dgm:pt>
    <dgm:pt modelId="{C890B48D-A39D-45A3-B3CC-D53150479806}" type="parTrans" cxnId="{07837EE7-26CD-4C79-B05D-191D002AA162}">
      <dgm:prSet/>
      <dgm:spPr/>
      <dgm:t>
        <a:bodyPr/>
        <a:lstStyle/>
        <a:p>
          <a:endParaRPr lang="en-US"/>
        </a:p>
      </dgm:t>
    </dgm:pt>
    <dgm:pt modelId="{4AE3F211-6683-4798-8754-7232C8E7C13A}" type="sibTrans" cxnId="{07837EE7-26CD-4C79-B05D-191D002AA162}">
      <dgm:prSet/>
      <dgm:spPr/>
      <dgm:t>
        <a:bodyPr/>
        <a:lstStyle/>
        <a:p>
          <a:endParaRPr lang="en-US"/>
        </a:p>
      </dgm:t>
    </dgm:pt>
    <dgm:pt modelId="{12F77289-6AB3-4480-A018-4656936E1689}">
      <dgm:prSet/>
      <dgm:spPr/>
      <dgm:t>
        <a:bodyPr/>
        <a:lstStyle/>
        <a:p>
          <a:r>
            <a:rPr lang="en-GB"/>
            <a:t>Children will be happier in school</a:t>
          </a:r>
          <a:endParaRPr lang="en-US"/>
        </a:p>
      </dgm:t>
    </dgm:pt>
    <dgm:pt modelId="{ED676FC7-46C7-4DCB-B85F-F30421B593DD}" type="parTrans" cxnId="{A715B862-1B61-4B8C-B7E1-1380C278E0EA}">
      <dgm:prSet/>
      <dgm:spPr/>
      <dgm:t>
        <a:bodyPr/>
        <a:lstStyle/>
        <a:p>
          <a:endParaRPr lang="en-US"/>
        </a:p>
      </dgm:t>
    </dgm:pt>
    <dgm:pt modelId="{DD88A353-A8C1-4A64-ADEE-E7A344AFE372}" type="sibTrans" cxnId="{A715B862-1B61-4B8C-B7E1-1380C278E0EA}">
      <dgm:prSet/>
      <dgm:spPr/>
      <dgm:t>
        <a:bodyPr/>
        <a:lstStyle/>
        <a:p>
          <a:endParaRPr lang="en-US"/>
        </a:p>
      </dgm:t>
    </dgm:pt>
    <dgm:pt modelId="{9EDA047D-4D72-4F3B-954F-4123DDA5AEFD}">
      <dgm:prSet/>
      <dgm:spPr/>
      <dgm:t>
        <a:bodyPr/>
        <a:lstStyle/>
        <a:p>
          <a:r>
            <a:rPr lang="en-GB"/>
            <a:t>Trust and respect will be built between families and schools. Regular feedback mechanism will audit and evidence this</a:t>
          </a:r>
          <a:endParaRPr lang="en-US"/>
        </a:p>
      </dgm:t>
    </dgm:pt>
    <dgm:pt modelId="{7B1889FB-CF6D-4F6B-8816-38D5DE8A67D6}" type="parTrans" cxnId="{A2884797-6111-475F-8C28-BA4BFEF18274}">
      <dgm:prSet/>
      <dgm:spPr/>
      <dgm:t>
        <a:bodyPr/>
        <a:lstStyle/>
        <a:p>
          <a:endParaRPr lang="en-US"/>
        </a:p>
      </dgm:t>
    </dgm:pt>
    <dgm:pt modelId="{8C2BC4DF-F82A-4039-865B-FFFCAEA03394}" type="sibTrans" cxnId="{A2884797-6111-475F-8C28-BA4BFEF18274}">
      <dgm:prSet/>
      <dgm:spPr/>
      <dgm:t>
        <a:bodyPr/>
        <a:lstStyle/>
        <a:p>
          <a:endParaRPr lang="en-US"/>
        </a:p>
      </dgm:t>
    </dgm:pt>
    <dgm:pt modelId="{1B65E2F9-294E-447C-81E7-38342FA0A1D6}">
      <dgm:prSet/>
      <dgm:spPr/>
      <dgm:t>
        <a:bodyPr/>
        <a:lstStyle/>
        <a:p>
          <a:r>
            <a:rPr lang="en-GB" dirty="0"/>
            <a:t>Peer to peer support in schools supported by the PCF with the opportunity to influence and co-produce service changes</a:t>
          </a:r>
          <a:endParaRPr lang="en-US" dirty="0"/>
        </a:p>
      </dgm:t>
    </dgm:pt>
    <dgm:pt modelId="{6CD1DCB9-391D-4494-8B00-81636A96D15A}" type="parTrans" cxnId="{977CF316-3D0D-49AB-BDD0-CBB8AF8A1D6E}">
      <dgm:prSet/>
      <dgm:spPr/>
      <dgm:t>
        <a:bodyPr/>
        <a:lstStyle/>
        <a:p>
          <a:endParaRPr lang="en-US"/>
        </a:p>
      </dgm:t>
    </dgm:pt>
    <dgm:pt modelId="{5C324E4A-D2F8-4901-844E-895641425FB3}" type="sibTrans" cxnId="{977CF316-3D0D-49AB-BDD0-CBB8AF8A1D6E}">
      <dgm:prSet/>
      <dgm:spPr/>
      <dgm:t>
        <a:bodyPr/>
        <a:lstStyle/>
        <a:p>
          <a:endParaRPr lang="en-US"/>
        </a:p>
      </dgm:t>
    </dgm:pt>
    <dgm:pt modelId="{C2603F54-095D-4CED-926E-6E6760758764}">
      <dgm:prSet/>
      <dgm:spPr/>
      <dgm:t>
        <a:bodyPr/>
        <a:lstStyle/>
        <a:p>
          <a:r>
            <a:rPr lang="en-GB"/>
            <a:t>Schools will change culture and behaviour and inclusion will be a habit</a:t>
          </a:r>
          <a:endParaRPr lang="en-US"/>
        </a:p>
      </dgm:t>
    </dgm:pt>
    <dgm:pt modelId="{72A001DD-11C1-4F22-A7E0-5BD2B3F468DE}" type="parTrans" cxnId="{CC46261B-102E-431B-8336-2E1AF4ED210A}">
      <dgm:prSet/>
      <dgm:spPr/>
      <dgm:t>
        <a:bodyPr/>
        <a:lstStyle/>
        <a:p>
          <a:endParaRPr lang="en-US"/>
        </a:p>
      </dgm:t>
    </dgm:pt>
    <dgm:pt modelId="{C05BEFB1-ABE0-4A05-988E-3098A8ED50C9}" type="sibTrans" cxnId="{CC46261B-102E-431B-8336-2E1AF4ED210A}">
      <dgm:prSet/>
      <dgm:spPr/>
      <dgm:t>
        <a:bodyPr/>
        <a:lstStyle/>
        <a:p>
          <a:endParaRPr lang="en-US"/>
        </a:p>
      </dgm:t>
    </dgm:pt>
    <dgm:pt modelId="{3DA67953-D04C-4641-9327-2EE8ADDF6D32}">
      <dgm:prSet/>
      <dgm:spPr/>
      <dgm:t>
        <a:bodyPr/>
        <a:lstStyle/>
        <a:p>
          <a:r>
            <a:rPr lang="en-GB"/>
            <a:t>Early help and other frontline services report improved understanding of autism/social communication difficulties.  Earlier intervention reduced escalation to specialist services.</a:t>
          </a:r>
          <a:endParaRPr lang="en-US"/>
        </a:p>
      </dgm:t>
    </dgm:pt>
    <dgm:pt modelId="{78728C92-1973-40A0-9777-077E5186A927}" type="parTrans" cxnId="{03F0E8A0-F33C-4482-9CB7-E55671F6CF74}">
      <dgm:prSet/>
      <dgm:spPr/>
      <dgm:t>
        <a:bodyPr/>
        <a:lstStyle/>
        <a:p>
          <a:endParaRPr lang="en-US"/>
        </a:p>
      </dgm:t>
    </dgm:pt>
    <dgm:pt modelId="{283C1755-20A4-4884-96D2-F7068FB0C3E9}" type="sibTrans" cxnId="{03F0E8A0-F33C-4482-9CB7-E55671F6CF74}">
      <dgm:prSet/>
      <dgm:spPr/>
      <dgm:t>
        <a:bodyPr/>
        <a:lstStyle/>
        <a:p>
          <a:endParaRPr lang="en-US"/>
        </a:p>
      </dgm:t>
    </dgm:pt>
    <dgm:pt modelId="{175E890F-AE63-4310-91A4-1A2BAA2AD704}" type="pres">
      <dgm:prSet presAssocID="{44F8A3C7-A5E7-448A-BBE8-74B5116DA901}" presName="diagram" presStyleCnt="0">
        <dgm:presLayoutVars>
          <dgm:dir/>
          <dgm:resizeHandles val="exact"/>
        </dgm:presLayoutVars>
      </dgm:prSet>
      <dgm:spPr/>
    </dgm:pt>
    <dgm:pt modelId="{F043AD3A-8642-45D6-97F1-AAE4CD590091}" type="pres">
      <dgm:prSet presAssocID="{04C5F8AC-AD2D-4C04-958E-1CC7E4694FCC}" presName="node" presStyleLbl="node1" presStyleIdx="0" presStyleCnt="18">
        <dgm:presLayoutVars>
          <dgm:bulletEnabled val="1"/>
        </dgm:presLayoutVars>
      </dgm:prSet>
      <dgm:spPr/>
    </dgm:pt>
    <dgm:pt modelId="{58DB7DCB-7732-4F5B-9528-48C31E30242F}" type="pres">
      <dgm:prSet presAssocID="{786445A9-C57D-4152-BFFF-A3F821521D47}" presName="sibTrans" presStyleCnt="0"/>
      <dgm:spPr/>
    </dgm:pt>
    <dgm:pt modelId="{B94C4985-6405-484E-8134-253F9BAF978E}" type="pres">
      <dgm:prSet presAssocID="{E5F150B1-2C20-4A72-ABC7-027924F13F1D}" presName="node" presStyleLbl="node1" presStyleIdx="1" presStyleCnt="18">
        <dgm:presLayoutVars>
          <dgm:bulletEnabled val="1"/>
        </dgm:presLayoutVars>
      </dgm:prSet>
      <dgm:spPr/>
    </dgm:pt>
    <dgm:pt modelId="{3D09558D-1E1E-409B-9A60-09BAB55BAF0D}" type="pres">
      <dgm:prSet presAssocID="{AB7C42E2-72A6-4C05-93E0-B73BC7D1C340}" presName="sibTrans" presStyleCnt="0"/>
      <dgm:spPr/>
    </dgm:pt>
    <dgm:pt modelId="{28F79E1E-5C34-44A7-937A-F68639745A9A}" type="pres">
      <dgm:prSet presAssocID="{44EF23F2-C48F-4019-8B1C-A63194D21072}" presName="node" presStyleLbl="node1" presStyleIdx="2" presStyleCnt="18">
        <dgm:presLayoutVars>
          <dgm:bulletEnabled val="1"/>
        </dgm:presLayoutVars>
      </dgm:prSet>
      <dgm:spPr/>
    </dgm:pt>
    <dgm:pt modelId="{F104D499-271C-44DE-BFBE-B03FA1F9F43D}" type="pres">
      <dgm:prSet presAssocID="{4AAB9A10-DF53-4850-9A49-B15EF7404087}" presName="sibTrans" presStyleCnt="0"/>
      <dgm:spPr/>
    </dgm:pt>
    <dgm:pt modelId="{CDDE9267-D7BE-4D45-911F-4CE561EF0B14}" type="pres">
      <dgm:prSet presAssocID="{D194BCFD-5FD2-482C-A6D4-88B7A957AEA3}" presName="node" presStyleLbl="node1" presStyleIdx="3" presStyleCnt="18">
        <dgm:presLayoutVars>
          <dgm:bulletEnabled val="1"/>
        </dgm:presLayoutVars>
      </dgm:prSet>
      <dgm:spPr/>
    </dgm:pt>
    <dgm:pt modelId="{C6BC9C2B-7649-4420-BA28-41661BA202F3}" type="pres">
      <dgm:prSet presAssocID="{82D36F31-53A8-48DF-AD1B-48C8B5352DC6}" presName="sibTrans" presStyleCnt="0"/>
      <dgm:spPr/>
    </dgm:pt>
    <dgm:pt modelId="{6BFD4DEB-8514-4C11-BF0A-DDD1745730E1}" type="pres">
      <dgm:prSet presAssocID="{626F0327-A71C-489F-93BA-4755CD275F27}" presName="node" presStyleLbl="node1" presStyleIdx="4" presStyleCnt="18">
        <dgm:presLayoutVars>
          <dgm:bulletEnabled val="1"/>
        </dgm:presLayoutVars>
      </dgm:prSet>
      <dgm:spPr/>
    </dgm:pt>
    <dgm:pt modelId="{088B34C9-23AF-46D0-BCEB-B49557D0CE25}" type="pres">
      <dgm:prSet presAssocID="{8E7E20B3-92A9-48CC-AA7F-D74561634748}" presName="sibTrans" presStyleCnt="0"/>
      <dgm:spPr/>
    </dgm:pt>
    <dgm:pt modelId="{0DE4912F-BE17-4615-B7D1-F370E436CBD6}" type="pres">
      <dgm:prSet presAssocID="{9114676B-F436-4D3B-840B-17DC68E80A94}" presName="node" presStyleLbl="node1" presStyleIdx="5" presStyleCnt="18">
        <dgm:presLayoutVars>
          <dgm:bulletEnabled val="1"/>
        </dgm:presLayoutVars>
      </dgm:prSet>
      <dgm:spPr/>
    </dgm:pt>
    <dgm:pt modelId="{3E58E145-7143-491C-85F2-DFDF95F92B3D}" type="pres">
      <dgm:prSet presAssocID="{6359A6D1-DF1A-4CB5-84B2-2FB379C3F7A9}" presName="sibTrans" presStyleCnt="0"/>
      <dgm:spPr/>
    </dgm:pt>
    <dgm:pt modelId="{271A8FD8-54AA-4F44-9752-7278731E02BC}" type="pres">
      <dgm:prSet presAssocID="{44EFAF28-EFAA-450E-A198-4D73E0F9BA1E}" presName="node" presStyleLbl="node1" presStyleIdx="6" presStyleCnt="18">
        <dgm:presLayoutVars>
          <dgm:bulletEnabled val="1"/>
        </dgm:presLayoutVars>
      </dgm:prSet>
      <dgm:spPr/>
    </dgm:pt>
    <dgm:pt modelId="{85247B06-DAAA-456C-BE31-ADE325B6FADA}" type="pres">
      <dgm:prSet presAssocID="{6F90F00C-4976-4C27-A44A-3E5F823A7E20}" presName="sibTrans" presStyleCnt="0"/>
      <dgm:spPr/>
    </dgm:pt>
    <dgm:pt modelId="{4D222FDB-9623-49FE-A4BD-FDF4F441CECF}" type="pres">
      <dgm:prSet presAssocID="{F4F4E102-502C-4A91-93AC-4948886AADA0}" presName="node" presStyleLbl="node1" presStyleIdx="7" presStyleCnt="18">
        <dgm:presLayoutVars>
          <dgm:bulletEnabled val="1"/>
        </dgm:presLayoutVars>
      </dgm:prSet>
      <dgm:spPr/>
    </dgm:pt>
    <dgm:pt modelId="{F6887D43-A1FE-4947-9C44-135CA0B10544}" type="pres">
      <dgm:prSet presAssocID="{A7EA7858-DBD4-4378-8E51-DAF9D7EAF8A9}" presName="sibTrans" presStyleCnt="0"/>
      <dgm:spPr/>
    </dgm:pt>
    <dgm:pt modelId="{319BF10F-A556-48BE-9991-DDB51FD422D6}" type="pres">
      <dgm:prSet presAssocID="{59EA01AD-AF5B-40C2-AA17-3998B1BD3A80}" presName="node" presStyleLbl="node1" presStyleIdx="8" presStyleCnt="18">
        <dgm:presLayoutVars>
          <dgm:bulletEnabled val="1"/>
        </dgm:presLayoutVars>
      </dgm:prSet>
      <dgm:spPr/>
    </dgm:pt>
    <dgm:pt modelId="{12D6F9DC-8475-4E2E-9FB6-1D45857966DD}" type="pres">
      <dgm:prSet presAssocID="{93F779AF-6B70-4653-A972-BE60F852782B}" presName="sibTrans" presStyleCnt="0"/>
      <dgm:spPr/>
    </dgm:pt>
    <dgm:pt modelId="{BFFF6863-A966-44D4-9BC4-CB08994A75E1}" type="pres">
      <dgm:prSet presAssocID="{6177A360-2BE8-43A5-A437-E398F756F63E}" presName="node" presStyleLbl="node1" presStyleIdx="9" presStyleCnt="18">
        <dgm:presLayoutVars>
          <dgm:bulletEnabled val="1"/>
        </dgm:presLayoutVars>
      </dgm:prSet>
      <dgm:spPr/>
    </dgm:pt>
    <dgm:pt modelId="{BF984F96-F1CB-4886-9AC8-5D70867C0128}" type="pres">
      <dgm:prSet presAssocID="{FB33A4B1-8444-4125-9C14-EE87847CAA2F}" presName="sibTrans" presStyleCnt="0"/>
      <dgm:spPr/>
    </dgm:pt>
    <dgm:pt modelId="{C0B848FD-FE85-4792-AA68-054C3F4AF7C9}" type="pres">
      <dgm:prSet presAssocID="{F0907346-7A27-4743-B6EC-C13837586A24}" presName="node" presStyleLbl="node1" presStyleIdx="10" presStyleCnt="18">
        <dgm:presLayoutVars>
          <dgm:bulletEnabled val="1"/>
        </dgm:presLayoutVars>
      </dgm:prSet>
      <dgm:spPr/>
    </dgm:pt>
    <dgm:pt modelId="{19ECC8A1-8FBA-4484-A34C-7EE95F6F70A1}" type="pres">
      <dgm:prSet presAssocID="{769B98E0-BB43-4AD0-813B-AC31867A35C5}" presName="sibTrans" presStyleCnt="0"/>
      <dgm:spPr/>
    </dgm:pt>
    <dgm:pt modelId="{4473C4FD-B75C-42C5-B42E-637DA83BA6CC}" type="pres">
      <dgm:prSet presAssocID="{5ACD7797-D10D-476F-A672-B7922B172439}" presName="node" presStyleLbl="node1" presStyleIdx="11" presStyleCnt="18">
        <dgm:presLayoutVars>
          <dgm:bulletEnabled val="1"/>
        </dgm:presLayoutVars>
      </dgm:prSet>
      <dgm:spPr/>
    </dgm:pt>
    <dgm:pt modelId="{65A8FA5D-0BA2-44A0-A082-9FEF22D18299}" type="pres">
      <dgm:prSet presAssocID="{73F03F2E-2C2C-42C8-BF08-50F6FF906BA5}" presName="sibTrans" presStyleCnt="0"/>
      <dgm:spPr/>
    </dgm:pt>
    <dgm:pt modelId="{4ECF99C5-5FF7-47A2-A77F-40A005B773DC}" type="pres">
      <dgm:prSet presAssocID="{6B28C8F1-5F62-4964-ADC6-09043576C87A}" presName="node" presStyleLbl="node1" presStyleIdx="12" presStyleCnt="18">
        <dgm:presLayoutVars>
          <dgm:bulletEnabled val="1"/>
        </dgm:presLayoutVars>
      </dgm:prSet>
      <dgm:spPr/>
    </dgm:pt>
    <dgm:pt modelId="{10EABE93-B23E-44E4-8F67-01E87509FCF3}" type="pres">
      <dgm:prSet presAssocID="{4AE3F211-6683-4798-8754-7232C8E7C13A}" presName="sibTrans" presStyleCnt="0"/>
      <dgm:spPr/>
    </dgm:pt>
    <dgm:pt modelId="{0ED99599-7C18-482B-AD6E-680E0859A232}" type="pres">
      <dgm:prSet presAssocID="{12F77289-6AB3-4480-A018-4656936E1689}" presName="node" presStyleLbl="node1" presStyleIdx="13" presStyleCnt="18">
        <dgm:presLayoutVars>
          <dgm:bulletEnabled val="1"/>
        </dgm:presLayoutVars>
      </dgm:prSet>
      <dgm:spPr/>
    </dgm:pt>
    <dgm:pt modelId="{37A7E07F-6F5B-4EE5-A25B-F42526C3A334}" type="pres">
      <dgm:prSet presAssocID="{DD88A353-A8C1-4A64-ADEE-E7A344AFE372}" presName="sibTrans" presStyleCnt="0"/>
      <dgm:spPr/>
    </dgm:pt>
    <dgm:pt modelId="{958FD681-85EA-4935-9FFD-C5B8A6847EBF}" type="pres">
      <dgm:prSet presAssocID="{9EDA047D-4D72-4F3B-954F-4123DDA5AEFD}" presName="node" presStyleLbl="node1" presStyleIdx="14" presStyleCnt="18">
        <dgm:presLayoutVars>
          <dgm:bulletEnabled val="1"/>
        </dgm:presLayoutVars>
      </dgm:prSet>
      <dgm:spPr/>
    </dgm:pt>
    <dgm:pt modelId="{B09E8FB9-1B56-4062-A31C-57022BF1172E}" type="pres">
      <dgm:prSet presAssocID="{8C2BC4DF-F82A-4039-865B-FFFCAEA03394}" presName="sibTrans" presStyleCnt="0"/>
      <dgm:spPr/>
    </dgm:pt>
    <dgm:pt modelId="{F8E701B9-92D7-48DF-B1F3-096C90DB73C2}" type="pres">
      <dgm:prSet presAssocID="{1B65E2F9-294E-447C-81E7-38342FA0A1D6}" presName="node" presStyleLbl="node1" presStyleIdx="15" presStyleCnt="18">
        <dgm:presLayoutVars>
          <dgm:bulletEnabled val="1"/>
        </dgm:presLayoutVars>
      </dgm:prSet>
      <dgm:spPr/>
    </dgm:pt>
    <dgm:pt modelId="{F3BAEFF6-5727-476A-8B74-2E5F5FCBB0BD}" type="pres">
      <dgm:prSet presAssocID="{5C324E4A-D2F8-4901-844E-895641425FB3}" presName="sibTrans" presStyleCnt="0"/>
      <dgm:spPr/>
    </dgm:pt>
    <dgm:pt modelId="{9201089B-E820-407D-AAF9-C4B77C186C98}" type="pres">
      <dgm:prSet presAssocID="{C2603F54-095D-4CED-926E-6E6760758764}" presName="node" presStyleLbl="node1" presStyleIdx="16" presStyleCnt="18">
        <dgm:presLayoutVars>
          <dgm:bulletEnabled val="1"/>
        </dgm:presLayoutVars>
      </dgm:prSet>
      <dgm:spPr/>
    </dgm:pt>
    <dgm:pt modelId="{DF13F1E6-17A0-4306-9A1D-8813307A7588}" type="pres">
      <dgm:prSet presAssocID="{C05BEFB1-ABE0-4A05-988E-3098A8ED50C9}" presName="sibTrans" presStyleCnt="0"/>
      <dgm:spPr/>
    </dgm:pt>
    <dgm:pt modelId="{F4419363-CCAA-48AE-9A0B-503DECFE1D9B}" type="pres">
      <dgm:prSet presAssocID="{3DA67953-D04C-4641-9327-2EE8ADDF6D32}" presName="node" presStyleLbl="node1" presStyleIdx="17" presStyleCnt="18">
        <dgm:presLayoutVars>
          <dgm:bulletEnabled val="1"/>
        </dgm:presLayoutVars>
      </dgm:prSet>
      <dgm:spPr/>
    </dgm:pt>
  </dgm:ptLst>
  <dgm:cxnLst>
    <dgm:cxn modelId="{A0217B0B-4CE1-4DB8-93A8-74D962B1C83D}" srcId="{44F8A3C7-A5E7-448A-BBE8-74B5116DA901}" destId="{9114676B-F436-4D3B-840B-17DC68E80A94}" srcOrd="5" destOrd="0" parTransId="{86B62FFF-2CB5-4399-8C90-BA292314F6E9}" sibTransId="{6359A6D1-DF1A-4CB5-84B2-2FB379C3F7A9}"/>
    <dgm:cxn modelId="{977CF316-3D0D-49AB-BDD0-CBB8AF8A1D6E}" srcId="{44F8A3C7-A5E7-448A-BBE8-74B5116DA901}" destId="{1B65E2F9-294E-447C-81E7-38342FA0A1D6}" srcOrd="15" destOrd="0" parTransId="{6CD1DCB9-391D-4494-8B00-81636A96D15A}" sibTransId="{5C324E4A-D2F8-4901-844E-895641425FB3}"/>
    <dgm:cxn modelId="{CC46261B-102E-431B-8336-2E1AF4ED210A}" srcId="{44F8A3C7-A5E7-448A-BBE8-74B5116DA901}" destId="{C2603F54-095D-4CED-926E-6E6760758764}" srcOrd="16" destOrd="0" parTransId="{72A001DD-11C1-4F22-A7E0-5BD2B3F468DE}" sibTransId="{C05BEFB1-ABE0-4A05-988E-3098A8ED50C9}"/>
    <dgm:cxn modelId="{E6D87C1E-9EE5-4579-8541-8DA67D955500}" type="presOf" srcId="{C2603F54-095D-4CED-926E-6E6760758764}" destId="{9201089B-E820-407D-AAF9-C4B77C186C98}" srcOrd="0" destOrd="0" presId="urn:microsoft.com/office/officeart/2005/8/layout/default"/>
    <dgm:cxn modelId="{3D442925-C6B5-46B4-8DE2-AA32646A979F}" type="presOf" srcId="{E5F150B1-2C20-4A72-ABC7-027924F13F1D}" destId="{B94C4985-6405-484E-8134-253F9BAF978E}" srcOrd="0" destOrd="0" presId="urn:microsoft.com/office/officeart/2005/8/layout/default"/>
    <dgm:cxn modelId="{4AB3E53F-68FF-4F33-B866-C4105E5D4ED9}" srcId="{44F8A3C7-A5E7-448A-BBE8-74B5116DA901}" destId="{6177A360-2BE8-43A5-A437-E398F756F63E}" srcOrd="9" destOrd="0" parTransId="{3519E3E1-D37A-4525-A1A6-26FE8B423C7A}" sibTransId="{FB33A4B1-8444-4125-9C14-EE87847CAA2F}"/>
    <dgm:cxn modelId="{246E255F-65F6-4896-8A4A-723243FFE09C}" srcId="{44F8A3C7-A5E7-448A-BBE8-74B5116DA901}" destId="{F0907346-7A27-4743-B6EC-C13837586A24}" srcOrd="10" destOrd="0" parTransId="{AAA53DDF-8DCA-4D05-88BE-65B4C8219D81}" sibTransId="{769B98E0-BB43-4AD0-813B-AC31867A35C5}"/>
    <dgm:cxn modelId="{A715B862-1B61-4B8C-B7E1-1380C278E0EA}" srcId="{44F8A3C7-A5E7-448A-BBE8-74B5116DA901}" destId="{12F77289-6AB3-4480-A018-4656936E1689}" srcOrd="13" destOrd="0" parTransId="{ED676FC7-46C7-4DCB-B85F-F30421B593DD}" sibTransId="{DD88A353-A8C1-4A64-ADEE-E7A344AFE372}"/>
    <dgm:cxn modelId="{A122FB42-1A97-4FE2-BCB1-9454C7763E6B}" type="presOf" srcId="{626F0327-A71C-489F-93BA-4755CD275F27}" destId="{6BFD4DEB-8514-4C11-BF0A-DDD1745730E1}" srcOrd="0" destOrd="0" presId="urn:microsoft.com/office/officeart/2005/8/layout/default"/>
    <dgm:cxn modelId="{74542363-C803-4959-BFDA-CA3C16332684}" type="presOf" srcId="{59EA01AD-AF5B-40C2-AA17-3998B1BD3A80}" destId="{319BF10F-A556-48BE-9991-DDB51FD422D6}" srcOrd="0" destOrd="0" presId="urn:microsoft.com/office/officeart/2005/8/layout/default"/>
    <dgm:cxn modelId="{AB596D64-7C20-44E7-BC08-2D4DF77D99F9}" srcId="{44F8A3C7-A5E7-448A-BBE8-74B5116DA901}" destId="{44EF23F2-C48F-4019-8B1C-A63194D21072}" srcOrd="2" destOrd="0" parTransId="{14034A31-6FC1-4336-B823-7CCF05771ED5}" sibTransId="{4AAB9A10-DF53-4850-9A49-B15EF7404087}"/>
    <dgm:cxn modelId="{278C0A68-E16B-47CB-9EE7-3E0AB506CF96}" srcId="{44F8A3C7-A5E7-448A-BBE8-74B5116DA901}" destId="{626F0327-A71C-489F-93BA-4755CD275F27}" srcOrd="4" destOrd="0" parTransId="{959F3190-3209-4582-B043-0ADA8BFF2437}" sibTransId="{8E7E20B3-92A9-48CC-AA7F-D74561634748}"/>
    <dgm:cxn modelId="{87ED9F4E-8E93-4943-A169-D8BA13793C8A}" type="presOf" srcId="{9114676B-F436-4D3B-840B-17DC68E80A94}" destId="{0DE4912F-BE17-4615-B7D1-F370E436CBD6}" srcOrd="0" destOrd="0" presId="urn:microsoft.com/office/officeart/2005/8/layout/default"/>
    <dgm:cxn modelId="{2A86676F-BF60-4514-B58A-9497EC637C90}" type="presOf" srcId="{D194BCFD-5FD2-482C-A6D4-88B7A957AEA3}" destId="{CDDE9267-D7BE-4D45-911F-4CE561EF0B14}" srcOrd="0" destOrd="0" presId="urn:microsoft.com/office/officeart/2005/8/layout/default"/>
    <dgm:cxn modelId="{FDDB4B50-50D6-48D1-90FA-C8596187079F}" type="presOf" srcId="{3DA67953-D04C-4641-9327-2EE8ADDF6D32}" destId="{F4419363-CCAA-48AE-9A0B-503DECFE1D9B}" srcOrd="0" destOrd="0" presId="urn:microsoft.com/office/officeart/2005/8/layout/default"/>
    <dgm:cxn modelId="{D0923571-DB5D-40A5-ABE0-F63C4C8B9704}" srcId="{44F8A3C7-A5E7-448A-BBE8-74B5116DA901}" destId="{E5F150B1-2C20-4A72-ABC7-027924F13F1D}" srcOrd="1" destOrd="0" parTransId="{52334ED4-5272-4AF2-8662-50ECB5A0FF3F}" sibTransId="{AB7C42E2-72A6-4C05-93E0-B73BC7D1C340}"/>
    <dgm:cxn modelId="{A5A95472-861E-439C-B72A-98E6F610344B}" type="presOf" srcId="{1B65E2F9-294E-447C-81E7-38342FA0A1D6}" destId="{F8E701B9-92D7-48DF-B1F3-096C90DB73C2}" srcOrd="0" destOrd="0" presId="urn:microsoft.com/office/officeart/2005/8/layout/default"/>
    <dgm:cxn modelId="{8A0F2655-60FD-4601-A4F8-B356432116A1}" srcId="{44F8A3C7-A5E7-448A-BBE8-74B5116DA901}" destId="{59EA01AD-AF5B-40C2-AA17-3998B1BD3A80}" srcOrd="8" destOrd="0" parTransId="{8FACE10A-0826-4317-A92C-338D1F3B668B}" sibTransId="{93F779AF-6B70-4653-A972-BE60F852782B}"/>
    <dgm:cxn modelId="{940ACF80-5E5A-47F6-AFBB-4712771A72D7}" type="presOf" srcId="{6177A360-2BE8-43A5-A437-E398F756F63E}" destId="{BFFF6863-A966-44D4-9BC4-CB08994A75E1}" srcOrd="0" destOrd="0" presId="urn:microsoft.com/office/officeart/2005/8/layout/default"/>
    <dgm:cxn modelId="{33A7A289-E796-4B7D-9CD8-8D4B7C2DC7FA}" type="presOf" srcId="{12F77289-6AB3-4480-A018-4656936E1689}" destId="{0ED99599-7C18-482B-AD6E-680E0859A232}" srcOrd="0" destOrd="0" presId="urn:microsoft.com/office/officeart/2005/8/layout/default"/>
    <dgm:cxn modelId="{BB5BF489-F637-47E5-9D8E-CC68537E1C1F}" type="presOf" srcId="{44EF23F2-C48F-4019-8B1C-A63194D21072}" destId="{28F79E1E-5C34-44A7-937A-F68639745A9A}" srcOrd="0" destOrd="0" presId="urn:microsoft.com/office/officeart/2005/8/layout/default"/>
    <dgm:cxn modelId="{5ED8FA8E-93A0-41C5-8BF9-5785915785D7}" srcId="{44F8A3C7-A5E7-448A-BBE8-74B5116DA901}" destId="{04C5F8AC-AD2D-4C04-958E-1CC7E4694FCC}" srcOrd="0" destOrd="0" parTransId="{797C8B7D-9B1D-4F4B-8A7F-9031BC2E0711}" sibTransId="{786445A9-C57D-4152-BFFF-A3F821521D47}"/>
    <dgm:cxn modelId="{A2884797-6111-475F-8C28-BA4BFEF18274}" srcId="{44F8A3C7-A5E7-448A-BBE8-74B5116DA901}" destId="{9EDA047D-4D72-4F3B-954F-4123DDA5AEFD}" srcOrd="14" destOrd="0" parTransId="{7B1889FB-CF6D-4F6B-8816-38D5DE8A67D6}" sibTransId="{8C2BC4DF-F82A-4039-865B-FFFCAEA03394}"/>
    <dgm:cxn modelId="{03F0E8A0-F33C-4482-9CB7-E55671F6CF74}" srcId="{44F8A3C7-A5E7-448A-BBE8-74B5116DA901}" destId="{3DA67953-D04C-4641-9327-2EE8ADDF6D32}" srcOrd="17" destOrd="0" parTransId="{78728C92-1973-40A0-9777-077E5186A927}" sibTransId="{283C1755-20A4-4884-96D2-F7068FB0C3E9}"/>
    <dgm:cxn modelId="{F9D72BA7-E5F0-45EC-B7BF-DEE725919E95}" type="presOf" srcId="{6B28C8F1-5F62-4964-ADC6-09043576C87A}" destId="{4ECF99C5-5FF7-47A2-A77F-40A005B773DC}" srcOrd="0" destOrd="0" presId="urn:microsoft.com/office/officeart/2005/8/layout/default"/>
    <dgm:cxn modelId="{00D912B6-13A0-4EAB-AF86-1A9A981A4CA3}" type="presOf" srcId="{44EFAF28-EFAA-450E-A198-4D73E0F9BA1E}" destId="{271A8FD8-54AA-4F44-9752-7278731E02BC}" srcOrd="0" destOrd="0" presId="urn:microsoft.com/office/officeart/2005/8/layout/default"/>
    <dgm:cxn modelId="{F43152BF-AD47-4C65-97ED-8906A326188D}" srcId="{44F8A3C7-A5E7-448A-BBE8-74B5116DA901}" destId="{D194BCFD-5FD2-482C-A6D4-88B7A957AEA3}" srcOrd="3" destOrd="0" parTransId="{FD39F4F1-ED04-41F3-A717-DEFFC2A4A7C5}" sibTransId="{82D36F31-53A8-48DF-AD1B-48C8B5352DC6}"/>
    <dgm:cxn modelId="{4655CCC3-2A9B-4BB5-9F67-FB795C6A721D}" type="presOf" srcId="{F0907346-7A27-4743-B6EC-C13837586A24}" destId="{C0B848FD-FE85-4792-AA68-054C3F4AF7C9}" srcOrd="0" destOrd="0" presId="urn:microsoft.com/office/officeart/2005/8/layout/default"/>
    <dgm:cxn modelId="{CF9A05C8-2A6C-48A2-943E-20A56D2FC014}" type="presOf" srcId="{9EDA047D-4D72-4F3B-954F-4123DDA5AEFD}" destId="{958FD681-85EA-4935-9FFD-C5B8A6847EBF}" srcOrd="0" destOrd="0" presId="urn:microsoft.com/office/officeart/2005/8/layout/default"/>
    <dgm:cxn modelId="{E045D5D0-738E-4011-B47B-22C7B308EF02}" srcId="{44F8A3C7-A5E7-448A-BBE8-74B5116DA901}" destId="{5ACD7797-D10D-476F-A672-B7922B172439}" srcOrd="11" destOrd="0" parTransId="{D05634CC-8747-4D02-BC84-BC6F638B1F9A}" sibTransId="{73F03F2E-2C2C-42C8-BF08-50F6FF906BA5}"/>
    <dgm:cxn modelId="{B1419AD7-2C5E-484F-8845-4295D435C8E4}" srcId="{44F8A3C7-A5E7-448A-BBE8-74B5116DA901}" destId="{F4F4E102-502C-4A91-93AC-4948886AADA0}" srcOrd="7" destOrd="0" parTransId="{6DFB0749-1C1A-40F0-8DA4-EBAE7573168B}" sibTransId="{A7EA7858-DBD4-4378-8E51-DAF9D7EAF8A9}"/>
    <dgm:cxn modelId="{FEA9DCE6-982E-4134-9CE5-6C9980824ABD}" type="presOf" srcId="{44F8A3C7-A5E7-448A-BBE8-74B5116DA901}" destId="{175E890F-AE63-4310-91A4-1A2BAA2AD704}" srcOrd="0" destOrd="0" presId="urn:microsoft.com/office/officeart/2005/8/layout/default"/>
    <dgm:cxn modelId="{07837EE7-26CD-4C79-B05D-191D002AA162}" srcId="{44F8A3C7-A5E7-448A-BBE8-74B5116DA901}" destId="{6B28C8F1-5F62-4964-ADC6-09043576C87A}" srcOrd="12" destOrd="0" parTransId="{C890B48D-A39D-45A3-B3CC-D53150479806}" sibTransId="{4AE3F211-6683-4798-8754-7232C8E7C13A}"/>
    <dgm:cxn modelId="{30B5DCE8-633E-4D63-A209-E7ACD3834E20}" srcId="{44F8A3C7-A5E7-448A-BBE8-74B5116DA901}" destId="{44EFAF28-EFAA-450E-A198-4D73E0F9BA1E}" srcOrd="6" destOrd="0" parTransId="{AD0C20EE-945E-4C13-A22E-7CB01B9C6DB8}" sibTransId="{6F90F00C-4976-4C27-A44A-3E5F823A7E20}"/>
    <dgm:cxn modelId="{71BC3BF2-3231-41F5-98E4-277DAB778C8A}" type="presOf" srcId="{F4F4E102-502C-4A91-93AC-4948886AADA0}" destId="{4D222FDB-9623-49FE-A4BD-FDF4F441CECF}" srcOrd="0" destOrd="0" presId="urn:microsoft.com/office/officeart/2005/8/layout/default"/>
    <dgm:cxn modelId="{9800B1F7-BCFA-44AE-B3AE-0BEE1E327E96}" type="presOf" srcId="{04C5F8AC-AD2D-4C04-958E-1CC7E4694FCC}" destId="{F043AD3A-8642-45D6-97F1-AAE4CD590091}" srcOrd="0" destOrd="0" presId="urn:microsoft.com/office/officeart/2005/8/layout/default"/>
    <dgm:cxn modelId="{5C5714FE-D5E1-4AD6-914F-A1C74B388E6D}" type="presOf" srcId="{5ACD7797-D10D-476F-A672-B7922B172439}" destId="{4473C4FD-B75C-42C5-B42E-637DA83BA6CC}" srcOrd="0" destOrd="0" presId="urn:microsoft.com/office/officeart/2005/8/layout/default"/>
    <dgm:cxn modelId="{A4A9800E-B4D5-44B6-83AA-1D9C11F9E6D1}" type="presParOf" srcId="{175E890F-AE63-4310-91A4-1A2BAA2AD704}" destId="{F043AD3A-8642-45D6-97F1-AAE4CD590091}" srcOrd="0" destOrd="0" presId="urn:microsoft.com/office/officeart/2005/8/layout/default"/>
    <dgm:cxn modelId="{B54233B3-7B56-4CBC-B951-BE1695ED455E}" type="presParOf" srcId="{175E890F-AE63-4310-91A4-1A2BAA2AD704}" destId="{58DB7DCB-7732-4F5B-9528-48C31E30242F}" srcOrd="1" destOrd="0" presId="urn:microsoft.com/office/officeart/2005/8/layout/default"/>
    <dgm:cxn modelId="{D191E2AD-3729-42BA-908E-C47F94CB81B9}" type="presParOf" srcId="{175E890F-AE63-4310-91A4-1A2BAA2AD704}" destId="{B94C4985-6405-484E-8134-253F9BAF978E}" srcOrd="2" destOrd="0" presId="urn:microsoft.com/office/officeart/2005/8/layout/default"/>
    <dgm:cxn modelId="{60E9A4AA-62D7-42A8-9567-52324BA8EC18}" type="presParOf" srcId="{175E890F-AE63-4310-91A4-1A2BAA2AD704}" destId="{3D09558D-1E1E-409B-9A60-09BAB55BAF0D}" srcOrd="3" destOrd="0" presId="urn:microsoft.com/office/officeart/2005/8/layout/default"/>
    <dgm:cxn modelId="{72AF64B7-9267-4070-9CC7-89D3EADA5D06}" type="presParOf" srcId="{175E890F-AE63-4310-91A4-1A2BAA2AD704}" destId="{28F79E1E-5C34-44A7-937A-F68639745A9A}" srcOrd="4" destOrd="0" presId="urn:microsoft.com/office/officeart/2005/8/layout/default"/>
    <dgm:cxn modelId="{E5F06969-6A01-4D6E-9F48-4063DFEAA32B}" type="presParOf" srcId="{175E890F-AE63-4310-91A4-1A2BAA2AD704}" destId="{F104D499-271C-44DE-BFBE-B03FA1F9F43D}" srcOrd="5" destOrd="0" presId="urn:microsoft.com/office/officeart/2005/8/layout/default"/>
    <dgm:cxn modelId="{B7EA6731-00EC-400A-8249-22EE25F48D95}" type="presParOf" srcId="{175E890F-AE63-4310-91A4-1A2BAA2AD704}" destId="{CDDE9267-D7BE-4D45-911F-4CE561EF0B14}" srcOrd="6" destOrd="0" presId="urn:microsoft.com/office/officeart/2005/8/layout/default"/>
    <dgm:cxn modelId="{79527B41-1E9F-4319-AA55-9626B741ACE9}" type="presParOf" srcId="{175E890F-AE63-4310-91A4-1A2BAA2AD704}" destId="{C6BC9C2B-7649-4420-BA28-41661BA202F3}" srcOrd="7" destOrd="0" presId="urn:microsoft.com/office/officeart/2005/8/layout/default"/>
    <dgm:cxn modelId="{EBE987C2-B830-4849-9B3F-226F1BBDEC14}" type="presParOf" srcId="{175E890F-AE63-4310-91A4-1A2BAA2AD704}" destId="{6BFD4DEB-8514-4C11-BF0A-DDD1745730E1}" srcOrd="8" destOrd="0" presId="urn:microsoft.com/office/officeart/2005/8/layout/default"/>
    <dgm:cxn modelId="{CE00FFAA-A668-41F4-AECB-B3827B791D99}" type="presParOf" srcId="{175E890F-AE63-4310-91A4-1A2BAA2AD704}" destId="{088B34C9-23AF-46D0-BCEB-B49557D0CE25}" srcOrd="9" destOrd="0" presId="urn:microsoft.com/office/officeart/2005/8/layout/default"/>
    <dgm:cxn modelId="{AED33E6E-3639-4B91-AAE3-E5D36AC14FAF}" type="presParOf" srcId="{175E890F-AE63-4310-91A4-1A2BAA2AD704}" destId="{0DE4912F-BE17-4615-B7D1-F370E436CBD6}" srcOrd="10" destOrd="0" presId="urn:microsoft.com/office/officeart/2005/8/layout/default"/>
    <dgm:cxn modelId="{0CBAD589-CBAD-4D15-BBFF-7BD73AE35213}" type="presParOf" srcId="{175E890F-AE63-4310-91A4-1A2BAA2AD704}" destId="{3E58E145-7143-491C-85F2-DFDF95F92B3D}" srcOrd="11" destOrd="0" presId="urn:microsoft.com/office/officeart/2005/8/layout/default"/>
    <dgm:cxn modelId="{B06A2555-F3C7-4D4C-AC0E-CFA696A10AA1}" type="presParOf" srcId="{175E890F-AE63-4310-91A4-1A2BAA2AD704}" destId="{271A8FD8-54AA-4F44-9752-7278731E02BC}" srcOrd="12" destOrd="0" presId="urn:microsoft.com/office/officeart/2005/8/layout/default"/>
    <dgm:cxn modelId="{D1E0842C-A350-4110-94B6-E9044E5FFB6F}" type="presParOf" srcId="{175E890F-AE63-4310-91A4-1A2BAA2AD704}" destId="{85247B06-DAAA-456C-BE31-ADE325B6FADA}" srcOrd="13" destOrd="0" presId="urn:microsoft.com/office/officeart/2005/8/layout/default"/>
    <dgm:cxn modelId="{8DD76D69-2348-49DA-B391-6941F3421989}" type="presParOf" srcId="{175E890F-AE63-4310-91A4-1A2BAA2AD704}" destId="{4D222FDB-9623-49FE-A4BD-FDF4F441CECF}" srcOrd="14" destOrd="0" presId="urn:microsoft.com/office/officeart/2005/8/layout/default"/>
    <dgm:cxn modelId="{151677CF-0A4F-46E6-BC6E-4ECDA425CE8F}" type="presParOf" srcId="{175E890F-AE63-4310-91A4-1A2BAA2AD704}" destId="{F6887D43-A1FE-4947-9C44-135CA0B10544}" srcOrd="15" destOrd="0" presId="urn:microsoft.com/office/officeart/2005/8/layout/default"/>
    <dgm:cxn modelId="{95ACFA95-32A0-456D-A343-B0AA3880A02F}" type="presParOf" srcId="{175E890F-AE63-4310-91A4-1A2BAA2AD704}" destId="{319BF10F-A556-48BE-9991-DDB51FD422D6}" srcOrd="16" destOrd="0" presId="urn:microsoft.com/office/officeart/2005/8/layout/default"/>
    <dgm:cxn modelId="{CF30E370-64EB-4829-A9E2-4064B73A1CA6}" type="presParOf" srcId="{175E890F-AE63-4310-91A4-1A2BAA2AD704}" destId="{12D6F9DC-8475-4E2E-9FB6-1D45857966DD}" srcOrd="17" destOrd="0" presId="urn:microsoft.com/office/officeart/2005/8/layout/default"/>
    <dgm:cxn modelId="{C14BC582-F91E-4D19-AA1E-DE0BCF68D3C1}" type="presParOf" srcId="{175E890F-AE63-4310-91A4-1A2BAA2AD704}" destId="{BFFF6863-A966-44D4-9BC4-CB08994A75E1}" srcOrd="18" destOrd="0" presId="urn:microsoft.com/office/officeart/2005/8/layout/default"/>
    <dgm:cxn modelId="{A913CE13-5C5D-40EA-9D04-AA4AEFA8118D}" type="presParOf" srcId="{175E890F-AE63-4310-91A4-1A2BAA2AD704}" destId="{BF984F96-F1CB-4886-9AC8-5D70867C0128}" srcOrd="19" destOrd="0" presId="urn:microsoft.com/office/officeart/2005/8/layout/default"/>
    <dgm:cxn modelId="{10A25CC7-F04C-4123-AB34-B630F17FBA65}" type="presParOf" srcId="{175E890F-AE63-4310-91A4-1A2BAA2AD704}" destId="{C0B848FD-FE85-4792-AA68-054C3F4AF7C9}" srcOrd="20" destOrd="0" presId="urn:microsoft.com/office/officeart/2005/8/layout/default"/>
    <dgm:cxn modelId="{62076D6E-4379-4064-AA8E-E97F8A7031FD}" type="presParOf" srcId="{175E890F-AE63-4310-91A4-1A2BAA2AD704}" destId="{19ECC8A1-8FBA-4484-A34C-7EE95F6F70A1}" srcOrd="21" destOrd="0" presId="urn:microsoft.com/office/officeart/2005/8/layout/default"/>
    <dgm:cxn modelId="{7518AE10-8E07-4B67-AFB1-8AED07E1E33B}" type="presParOf" srcId="{175E890F-AE63-4310-91A4-1A2BAA2AD704}" destId="{4473C4FD-B75C-42C5-B42E-637DA83BA6CC}" srcOrd="22" destOrd="0" presId="urn:microsoft.com/office/officeart/2005/8/layout/default"/>
    <dgm:cxn modelId="{0BDF0B32-EB15-4D8A-AD59-6A594357DE4D}" type="presParOf" srcId="{175E890F-AE63-4310-91A4-1A2BAA2AD704}" destId="{65A8FA5D-0BA2-44A0-A082-9FEF22D18299}" srcOrd="23" destOrd="0" presId="urn:microsoft.com/office/officeart/2005/8/layout/default"/>
    <dgm:cxn modelId="{4328DEF9-04FD-46DB-B54F-4EC14CFF034C}" type="presParOf" srcId="{175E890F-AE63-4310-91A4-1A2BAA2AD704}" destId="{4ECF99C5-5FF7-47A2-A77F-40A005B773DC}" srcOrd="24" destOrd="0" presId="urn:microsoft.com/office/officeart/2005/8/layout/default"/>
    <dgm:cxn modelId="{71D43A11-EA57-45E1-AF4C-4342C8D1E371}" type="presParOf" srcId="{175E890F-AE63-4310-91A4-1A2BAA2AD704}" destId="{10EABE93-B23E-44E4-8F67-01E87509FCF3}" srcOrd="25" destOrd="0" presId="urn:microsoft.com/office/officeart/2005/8/layout/default"/>
    <dgm:cxn modelId="{0A25A71F-5C53-47E5-ADF2-8A4EDB4FEFF4}" type="presParOf" srcId="{175E890F-AE63-4310-91A4-1A2BAA2AD704}" destId="{0ED99599-7C18-482B-AD6E-680E0859A232}" srcOrd="26" destOrd="0" presId="urn:microsoft.com/office/officeart/2005/8/layout/default"/>
    <dgm:cxn modelId="{EBD6CA76-F0F4-4E39-A9BA-EE263A0A57A8}" type="presParOf" srcId="{175E890F-AE63-4310-91A4-1A2BAA2AD704}" destId="{37A7E07F-6F5B-4EE5-A25B-F42526C3A334}" srcOrd="27" destOrd="0" presId="urn:microsoft.com/office/officeart/2005/8/layout/default"/>
    <dgm:cxn modelId="{EAF500F4-10ED-4AE7-A281-FBD724F70FC9}" type="presParOf" srcId="{175E890F-AE63-4310-91A4-1A2BAA2AD704}" destId="{958FD681-85EA-4935-9FFD-C5B8A6847EBF}" srcOrd="28" destOrd="0" presId="urn:microsoft.com/office/officeart/2005/8/layout/default"/>
    <dgm:cxn modelId="{CBBBD8FD-6C8E-4D5E-805C-E0966B8B4448}" type="presParOf" srcId="{175E890F-AE63-4310-91A4-1A2BAA2AD704}" destId="{B09E8FB9-1B56-4062-A31C-57022BF1172E}" srcOrd="29" destOrd="0" presId="urn:microsoft.com/office/officeart/2005/8/layout/default"/>
    <dgm:cxn modelId="{32685C56-1E5B-4328-820E-87B8C35ECBBE}" type="presParOf" srcId="{175E890F-AE63-4310-91A4-1A2BAA2AD704}" destId="{F8E701B9-92D7-48DF-B1F3-096C90DB73C2}" srcOrd="30" destOrd="0" presId="urn:microsoft.com/office/officeart/2005/8/layout/default"/>
    <dgm:cxn modelId="{1965C5A3-333E-4AA6-96BB-F161B33BC662}" type="presParOf" srcId="{175E890F-AE63-4310-91A4-1A2BAA2AD704}" destId="{F3BAEFF6-5727-476A-8B74-2E5F5FCBB0BD}" srcOrd="31" destOrd="0" presId="urn:microsoft.com/office/officeart/2005/8/layout/default"/>
    <dgm:cxn modelId="{9585FEBC-CA20-4367-862E-B77FDEBFD09C}" type="presParOf" srcId="{175E890F-AE63-4310-91A4-1A2BAA2AD704}" destId="{9201089B-E820-407D-AAF9-C4B77C186C98}" srcOrd="32" destOrd="0" presId="urn:microsoft.com/office/officeart/2005/8/layout/default"/>
    <dgm:cxn modelId="{AF9E1620-DBD6-4342-83B3-323E6A613D92}" type="presParOf" srcId="{175E890F-AE63-4310-91A4-1A2BAA2AD704}" destId="{DF13F1E6-17A0-4306-9A1D-8813307A7588}" srcOrd="33" destOrd="0" presId="urn:microsoft.com/office/officeart/2005/8/layout/default"/>
    <dgm:cxn modelId="{C057874F-17CC-483F-83A8-34EFE833872E}" type="presParOf" srcId="{175E890F-AE63-4310-91A4-1A2BAA2AD704}" destId="{F4419363-CCAA-48AE-9A0B-503DECFE1D9B}" srcOrd="3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22B686-9DD3-4DA5-8DB8-F18CB8E19F5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9064ECE-55C2-4D8D-A53F-36BA4DC23D2E}">
      <dgm:prSet/>
      <dgm:spPr/>
      <dgm:t>
        <a:bodyPr/>
        <a:lstStyle/>
        <a:p>
          <a:r>
            <a:rPr lang="en-GB" dirty="0"/>
            <a:t>Parent Carer Forums (PCF’s) will a strategic partner driving the work to ensure all voices are heard and to ensure that co-production is visible throughout the project drawing on CYP, and Parents lived experience. Peer to Peer support groups will be set up within each school, working with the PCF.</a:t>
          </a:r>
          <a:endParaRPr lang="en-US" dirty="0"/>
        </a:p>
      </dgm:t>
    </dgm:pt>
    <dgm:pt modelId="{0E4C87CA-E1E3-413C-8F7F-5472F611A84B}" type="parTrans" cxnId="{2B4CE7AA-BBBD-4513-89C7-A4D3D2AF3731}">
      <dgm:prSet/>
      <dgm:spPr/>
      <dgm:t>
        <a:bodyPr/>
        <a:lstStyle/>
        <a:p>
          <a:endParaRPr lang="en-US"/>
        </a:p>
      </dgm:t>
    </dgm:pt>
    <dgm:pt modelId="{2F000F43-7932-434A-B977-4B0098956290}" type="sibTrans" cxnId="{2B4CE7AA-BBBD-4513-89C7-A4D3D2AF3731}">
      <dgm:prSet/>
      <dgm:spPr/>
      <dgm:t>
        <a:bodyPr/>
        <a:lstStyle/>
        <a:p>
          <a:endParaRPr lang="en-US"/>
        </a:p>
      </dgm:t>
    </dgm:pt>
    <dgm:pt modelId="{9E7EE573-7654-490D-85F1-AC7330083C09}">
      <dgm:prSet/>
      <dgm:spPr/>
      <dgm:t>
        <a:bodyPr/>
        <a:lstStyle/>
        <a:p>
          <a:r>
            <a:rPr lang="en-GB" dirty="0"/>
            <a:t>Outreach team will lead on the training of school personnel.  A training programme will be available for the three schools in Wigan to access AET resources for 1 year together with a wide range of support from the local LA teams supporting change in behaviour and culture. </a:t>
          </a:r>
          <a:endParaRPr lang="en-US" dirty="0"/>
        </a:p>
      </dgm:t>
    </dgm:pt>
    <dgm:pt modelId="{4DEC742D-003A-4ABD-8AEF-2F64022ED526}" type="parTrans" cxnId="{F18BFFC8-C251-4668-A88D-7DADF5553472}">
      <dgm:prSet/>
      <dgm:spPr/>
      <dgm:t>
        <a:bodyPr/>
        <a:lstStyle/>
        <a:p>
          <a:endParaRPr lang="en-US"/>
        </a:p>
      </dgm:t>
    </dgm:pt>
    <dgm:pt modelId="{A8E1349E-EE50-4633-A51A-F27DDBD99A7A}" type="sibTrans" cxnId="{F18BFFC8-C251-4668-A88D-7DADF5553472}">
      <dgm:prSet/>
      <dgm:spPr/>
      <dgm:t>
        <a:bodyPr/>
        <a:lstStyle/>
        <a:p>
          <a:endParaRPr lang="en-US"/>
        </a:p>
      </dgm:t>
    </dgm:pt>
    <dgm:pt modelId="{347C8D24-6446-4E05-A886-0C2AD2C77DA2}">
      <dgm:prSet/>
      <dgm:spPr/>
      <dgm:t>
        <a:bodyPr/>
        <a:lstStyle/>
        <a:p>
          <a:r>
            <a:rPr lang="en-GB" dirty="0"/>
            <a:t>We will work with school staff, the PCF and parents in parallel to ensure reasonable adjustments, looking at environments, policies and appropriate mental, health and well being support.   </a:t>
          </a:r>
          <a:endParaRPr lang="en-US" dirty="0"/>
        </a:p>
      </dgm:t>
    </dgm:pt>
    <dgm:pt modelId="{99FE2ED3-73E1-4179-A225-D5C80382E240}" type="parTrans" cxnId="{74A74E2A-D77B-4082-AB35-6A6C42F7F770}">
      <dgm:prSet/>
      <dgm:spPr/>
      <dgm:t>
        <a:bodyPr/>
        <a:lstStyle/>
        <a:p>
          <a:endParaRPr lang="en-US"/>
        </a:p>
      </dgm:t>
    </dgm:pt>
    <dgm:pt modelId="{EC8CEFE5-7BEA-42A2-94BC-A6D019CFA182}" type="sibTrans" cxnId="{74A74E2A-D77B-4082-AB35-6A6C42F7F770}">
      <dgm:prSet/>
      <dgm:spPr/>
      <dgm:t>
        <a:bodyPr/>
        <a:lstStyle/>
        <a:p>
          <a:endParaRPr lang="en-US"/>
        </a:p>
      </dgm:t>
    </dgm:pt>
    <dgm:pt modelId="{BE4ECEF0-1AE9-4C3D-A709-2C69A3C22906}">
      <dgm:prSet/>
      <dgm:spPr/>
      <dgm:t>
        <a:bodyPr/>
        <a:lstStyle/>
        <a:p>
          <a:r>
            <a:rPr lang="en-GB" dirty="0"/>
            <a:t>Support lead school staff to develop pupil voice and peer understanding of neurodiversity .</a:t>
          </a:r>
        </a:p>
        <a:p>
          <a:r>
            <a:rPr lang="en-GB" dirty="0"/>
            <a:t>Peer Led Youth voice to be created and supported by Embrace where appropriate.</a:t>
          </a:r>
          <a:endParaRPr lang="en-US" dirty="0"/>
        </a:p>
      </dgm:t>
    </dgm:pt>
    <dgm:pt modelId="{6F463784-7C33-47F5-9DB7-8A64C1AE094B}" type="parTrans" cxnId="{1F75053B-FF86-4A0D-A77E-1510BFE179B6}">
      <dgm:prSet/>
      <dgm:spPr/>
      <dgm:t>
        <a:bodyPr/>
        <a:lstStyle/>
        <a:p>
          <a:endParaRPr lang="en-US"/>
        </a:p>
      </dgm:t>
    </dgm:pt>
    <dgm:pt modelId="{6B43DF09-C6C7-488E-85A2-DB155F63162B}" type="sibTrans" cxnId="{1F75053B-FF86-4A0D-A77E-1510BFE179B6}">
      <dgm:prSet/>
      <dgm:spPr/>
      <dgm:t>
        <a:bodyPr/>
        <a:lstStyle/>
        <a:p>
          <a:endParaRPr lang="en-US"/>
        </a:p>
      </dgm:t>
    </dgm:pt>
    <dgm:pt modelId="{5984CA9C-3715-4574-8912-AD6E4D55B5D8}" type="pres">
      <dgm:prSet presAssocID="{E422B686-9DD3-4DA5-8DB8-F18CB8E19F57}" presName="linear" presStyleCnt="0">
        <dgm:presLayoutVars>
          <dgm:animLvl val="lvl"/>
          <dgm:resizeHandles val="exact"/>
        </dgm:presLayoutVars>
      </dgm:prSet>
      <dgm:spPr/>
    </dgm:pt>
    <dgm:pt modelId="{45BE8F2B-B7DF-404A-BB1A-0D158A523840}" type="pres">
      <dgm:prSet presAssocID="{19064ECE-55C2-4D8D-A53F-36BA4DC23D2E}" presName="parentText" presStyleLbl="node1" presStyleIdx="0" presStyleCnt="4">
        <dgm:presLayoutVars>
          <dgm:chMax val="0"/>
          <dgm:bulletEnabled val="1"/>
        </dgm:presLayoutVars>
      </dgm:prSet>
      <dgm:spPr/>
    </dgm:pt>
    <dgm:pt modelId="{D4EC990B-04F2-4960-875F-84C49B1D27EA}" type="pres">
      <dgm:prSet presAssocID="{2F000F43-7932-434A-B977-4B0098956290}" presName="spacer" presStyleCnt="0"/>
      <dgm:spPr/>
    </dgm:pt>
    <dgm:pt modelId="{EB4A0D8B-597C-48CD-B0D6-35DBA6833847}" type="pres">
      <dgm:prSet presAssocID="{9E7EE573-7654-490D-85F1-AC7330083C09}" presName="parentText" presStyleLbl="node1" presStyleIdx="1" presStyleCnt="4">
        <dgm:presLayoutVars>
          <dgm:chMax val="0"/>
          <dgm:bulletEnabled val="1"/>
        </dgm:presLayoutVars>
      </dgm:prSet>
      <dgm:spPr/>
    </dgm:pt>
    <dgm:pt modelId="{3EF7F478-C0DA-4CEB-A5F2-8EED0B15160E}" type="pres">
      <dgm:prSet presAssocID="{A8E1349E-EE50-4633-A51A-F27DDBD99A7A}" presName="spacer" presStyleCnt="0"/>
      <dgm:spPr/>
    </dgm:pt>
    <dgm:pt modelId="{4F2A6E10-29BA-4D32-A162-BA55B4E3D803}" type="pres">
      <dgm:prSet presAssocID="{347C8D24-6446-4E05-A886-0C2AD2C77DA2}" presName="parentText" presStyleLbl="node1" presStyleIdx="2" presStyleCnt="4">
        <dgm:presLayoutVars>
          <dgm:chMax val="0"/>
          <dgm:bulletEnabled val="1"/>
        </dgm:presLayoutVars>
      </dgm:prSet>
      <dgm:spPr/>
    </dgm:pt>
    <dgm:pt modelId="{AFB1FA25-9DA0-4A25-98D6-6C294C6C724E}" type="pres">
      <dgm:prSet presAssocID="{EC8CEFE5-7BEA-42A2-94BC-A6D019CFA182}" presName="spacer" presStyleCnt="0"/>
      <dgm:spPr/>
    </dgm:pt>
    <dgm:pt modelId="{8686FFD2-3942-4867-90DB-F6450F97C67B}" type="pres">
      <dgm:prSet presAssocID="{BE4ECEF0-1AE9-4C3D-A709-2C69A3C22906}" presName="parentText" presStyleLbl="node1" presStyleIdx="3" presStyleCnt="4">
        <dgm:presLayoutVars>
          <dgm:chMax val="0"/>
          <dgm:bulletEnabled val="1"/>
        </dgm:presLayoutVars>
      </dgm:prSet>
      <dgm:spPr/>
    </dgm:pt>
  </dgm:ptLst>
  <dgm:cxnLst>
    <dgm:cxn modelId="{58C8E728-5065-4D1B-B21F-84DE72D4CB82}" type="presOf" srcId="{BE4ECEF0-1AE9-4C3D-A709-2C69A3C22906}" destId="{8686FFD2-3942-4867-90DB-F6450F97C67B}" srcOrd="0" destOrd="0" presId="urn:microsoft.com/office/officeart/2005/8/layout/vList2"/>
    <dgm:cxn modelId="{74A74E2A-D77B-4082-AB35-6A6C42F7F770}" srcId="{E422B686-9DD3-4DA5-8DB8-F18CB8E19F57}" destId="{347C8D24-6446-4E05-A886-0C2AD2C77DA2}" srcOrd="2" destOrd="0" parTransId="{99FE2ED3-73E1-4179-A225-D5C80382E240}" sibTransId="{EC8CEFE5-7BEA-42A2-94BC-A6D019CFA182}"/>
    <dgm:cxn modelId="{04B81032-E5EE-4595-919C-DB4555FC4FB6}" type="presOf" srcId="{E422B686-9DD3-4DA5-8DB8-F18CB8E19F57}" destId="{5984CA9C-3715-4574-8912-AD6E4D55B5D8}" srcOrd="0" destOrd="0" presId="urn:microsoft.com/office/officeart/2005/8/layout/vList2"/>
    <dgm:cxn modelId="{1F75053B-FF86-4A0D-A77E-1510BFE179B6}" srcId="{E422B686-9DD3-4DA5-8DB8-F18CB8E19F57}" destId="{BE4ECEF0-1AE9-4C3D-A709-2C69A3C22906}" srcOrd="3" destOrd="0" parTransId="{6F463784-7C33-47F5-9DB7-8A64C1AE094B}" sibTransId="{6B43DF09-C6C7-488E-85A2-DB155F63162B}"/>
    <dgm:cxn modelId="{88F3618D-B3AC-46BC-BC66-691E0DE46A45}" type="presOf" srcId="{19064ECE-55C2-4D8D-A53F-36BA4DC23D2E}" destId="{45BE8F2B-B7DF-404A-BB1A-0D158A523840}" srcOrd="0" destOrd="0" presId="urn:microsoft.com/office/officeart/2005/8/layout/vList2"/>
    <dgm:cxn modelId="{2B4CE7AA-BBBD-4513-89C7-A4D3D2AF3731}" srcId="{E422B686-9DD3-4DA5-8DB8-F18CB8E19F57}" destId="{19064ECE-55C2-4D8D-A53F-36BA4DC23D2E}" srcOrd="0" destOrd="0" parTransId="{0E4C87CA-E1E3-413C-8F7F-5472F611A84B}" sibTransId="{2F000F43-7932-434A-B977-4B0098956290}"/>
    <dgm:cxn modelId="{F18BFFC8-C251-4668-A88D-7DADF5553472}" srcId="{E422B686-9DD3-4DA5-8DB8-F18CB8E19F57}" destId="{9E7EE573-7654-490D-85F1-AC7330083C09}" srcOrd="1" destOrd="0" parTransId="{4DEC742D-003A-4ABD-8AEF-2F64022ED526}" sibTransId="{A8E1349E-EE50-4633-A51A-F27DDBD99A7A}"/>
    <dgm:cxn modelId="{6B1938F6-3395-49EF-8505-E5733CAEE559}" type="presOf" srcId="{9E7EE573-7654-490D-85F1-AC7330083C09}" destId="{EB4A0D8B-597C-48CD-B0D6-35DBA6833847}" srcOrd="0" destOrd="0" presId="urn:microsoft.com/office/officeart/2005/8/layout/vList2"/>
    <dgm:cxn modelId="{4CF8DAFE-8B39-47BF-8455-72BFE1F2188D}" type="presOf" srcId="{347C8D24-6446-4E05-A886-0C2AD2C77DA2}" destId="{4F2A6E10-29BA-4D32-A162-BA55B4E3D803}" srcOrd="0" destOrd="0" presId="urn:microsoft.com/office/officeart/2005/8/layout/vList2"/>
    <dgm:cxn modelId="{0AB0AA86-1DF8-446F-9F8A-ECC13F093343}" type="presParOf" srcId="{5984CA9C-3715-4574-8912-AD6E4D55B5D8}" destId="{45BE8F2B-B7DF-404A-BB1A-0D158A523840}" srcOrd="0" destOrd="0" presId="urn:microsoft.com/office/officeart/2005/8/layout/vList2"/>
    <dgm:cxn modelId="{D8F307A0-5A48-4BD5-8701-9F0D3DF1FE41}" type="presParOf" srcId="{5984CA9C-3715-4574-8912-AD6E4D55B5D8}" destId="{D4EC990B-04F2-4960-875F-84C49B1D27EA}" srcOrd="1" destOrd="0" presId="urn:microsoft.com/office/officeart/2005/8/layout/vList2"/>
    <dgm:cxn modelId="{D316CDB7-E167-46BF-82D4-A7C928AD5BA3}" type="presParOf" srcId="{5984CA9C-3715-4574-8912-AD6E4D55B5D8}" destId="{EB4A0D8B-597C-48CD-B0D6-35DBA6833847}" srcOrd="2" destOrd="0" presId="urn:microsoft.com/office/officeart/2005/8/layout/vList2"/>
    <dgm:cxn modelId="{96B5AA55-DE8C-485C-A452-2F7D2E29E5E5}" type="presParOf" srcId="{5984CA9C-3715-4574-8912-AD6E4D55B5D8}" destId="{3EF7F478-C0DA-4CEB-A5F2-8EED0B15160E}" srcOrd="3" destOrd="0" presId="urn:microsoft.com/office/officeart/2005/8/layout/vList2"/>
    <dgm:cxn modelId="{320426FE-3089-4736-A3BA-DBED71D23DBA}" type="presParOf" srcId="{5984CA9C-3715-4574-8912-AD6E4D55B5D8}" destId="{4F2A6E10-29BA-4D32-A162-BA55B4E3D803}" srcOrd="4" destOrd="0" presId="urn:microsoft.com/office/officeart/2005/8/layout/vList2"/>
    <dgm:cxn modelId="{80F64801-0C33-4521-A0B1-8935A731570C}" type="presParOf" srcId="{5984CA9C-3715-4574-8912-AD6E4D55B5D8}" destId="{AFB1FA25-9DA0-4A25-98D6-6C294C6C724E}" srcOrd="5" destOrd="0" presId="urn:microsoft.com/office/officeart/2005/8/layout/vList2"/>
    <dgm:cxn modelId="{3FF24928-F15F-43E9-873F-AEC47CBC0B73}" type="presParOf" srcId="{5984CA9C-3715-4574-8912-AD6E4D55B5D8}" destId="{8686FFD2-3942-4867-90DB-F6450F97C67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EEB2A-4356-4F09-90AE-D665E938C9AB}">
      <dsp:nvSpPr>
        <dsp:cNvPr id="0" name=""/>
        <dsp:cNvSpPr/>
      </dsp:nvSpPr>
      <dsp:spPr>
        <a:xfrm>
          <a:off x="2518" y="642037"/>
          <a:ext cx="1997970" cy="119878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Positive changes at home from what I have learned</a:t>
          </a:r>
          <a:endParaRPr lang="en-US" sz="1500" kern="1200"/>
        </a:p>
      </dsp:txBody>
      <dsp:txXfrm>
        <a:off x="2518" y="642037"/>
        <a:ext cx="1997970" cy="1198782"/>
      </dsp:txXfrm>
    </dsp:sp>
    <dsp:sp modelId="{E991CA83-9EFC-4B62-9919-8BBBD95E21E1}">
      <dsp:nvSpPr>
        <dsp:cNvPr id="0" name=""/>
        <dsp:cNvSpPr/>
      </dsp:nvSpPr>
      <dsp:spPr>
        <a:xfrm>
          <a:off x="2200286" y="642037"/>
          <a:ext cx="1997970" cy="119878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The school groups and network has value and parents are learning and gaining confidence </a:t>
          </a:r>
          <a:endParaRPr lang="en-US" sz="1500" kern="1200"/>
        </a:p>
      </dsp:txBody>
      <dsp:txXfrm>
        <a:off x="2200286" y="642037"/>
        <a:ext cx="1997970" cy="1198782"/>
      </dsp:txXfrm>
    </dsp:sp>
    <dsp:sp modelId="{979AEDA1-F09C-4264-A2AE-FC7463989CB4}">
      <dsp:nvSpPr>
        <dsp:cNvPr id="0" name=""/>
        <dsp:cNvSpPr/>
      </dsp:nvSpPr>
      <dsp:spPr>
        <a:xfrm>
          <a:off x="4398054" y="642037"/>
          <a:ext cx="1997970" cy="119878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Parents reported improvements in own mental health</a:t>
          </a:r>
          <a:endParaRPr lang="en-US" sz="1500" kern="1200"/>
        </a:p>
      </dsp:txBody>
      <dsp:txXfrm>
        <a:off x="4398054" y="642037"/>
        <a:ext cx="1997970" cy="1198782"/>
      </dsp:txXfrm>
    </dsp:sp>
    <dsp:sp modelId="{1C2D7CCF-2781-44F5-95BB-C7895B396F4B}">
      <dsp:nvSpPr>
        <dsp:cNvPr id="0" name=""/>
        <dsp:cNvSpPr/>
      </dsp:nvSpPr>
      <dsp:spPr>
        <a:xfrm>
          <a:off x="6595822" y="642037"/>
          <a:ext cx="1997970" cy="119878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Learnt more about what their children are entitled too</a:t>
          </a:r>
          <a:endParaRPr lang="en-US" sz="1500" kern="1200"/>
        </a:p>
      </dsp:txBody>
      <dsp:txXfrm>
        <a:off x="6595822" y="642037"/>
        <a:ext cx="1997970" cy="1198782"/>
      </dsp:txXfrm>
    </dsp:sp>
    <dsp:sp modelId="{3A3F3FD2-B34C-4222-B3F9-A1F8A7019831}">
      <dsp:nvSpPr>
        <dsp:cNvPr id="0" name=""/>
        <dsp:cNvSpPr/>
      </dsp:nvSpPr>
      <dsp:spPr>
        <a:xfrm>
          <a:off x="2518" y="2040617"/>
          <a:ext cx="1997970" cy="119878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Parents said they feel happier about raising worries and working together to find solutions</a:t>
          </a:r>
          <a:endParaRPr lang="en-US" sz="1500" kern="1200"/>
        </a:p>
      </dsp:txBody>
      <dsp:txXfrm>
        <a:off x="2518" y="2040617"/>
        <a:ext cx="1997970" cy="1198782"/>
      </dsp:txXfrm>
    </dsp:sp>
    <dsp:sp modelId="{9EA5150E-17D9-4550-B7ED-26CBCEFE5605}">
      <dsp:nvSpPr>
        <dsp:cNvPr id="0" name=""/>
        <dsp:cNvSpPr/>
      </dsp:nvSpPr>
      <dsp:spPr>
        <a:xfrm>
          <a:off x="2200286" y="2040617"/>
          <a:ext cx="1997970" cy="119878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This project has helped to break down barriers between schools and parents</a:t>
          </a:r>
          <a:endParaRPr lang="en-US" sz="1500" kern="1200"/>
        </a:p>
      </dsp:txBody>
      <dsp:txXfrm>
        <a:off x="2200286" y="2040617"/>
        <a:ext cx="1997970" cy="1198782"/>
      </dsp:txXfrm>
    </dsp:sp>
    <dsp:sp modelId="{2EC1B3C9-E46A-47B2-82FE-9D916E563F42}">
      <dsp:nvSpPr>
        <dsp:cNvPr id="0" name=""/>
        <dsp:cNvSpPr/>
      </dsp:nvSpPr>
      <dsp:spPr>
        <a:xfrm>
          <a:off x="4398054" y="2040617"/>
          <a:ext cx="1997970" cy="119878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Parents feel less isolated </a:t>
          </a:r>
          <a:endParaRPr lang="en-US" sz="1500" kern="1200"/>
        </a:p>
      </dsp:txBody>
      <dsp:txXfrm>
        <a:off x="4398054" y="2040617"/>
        <a:ext cx="1997970" cy="1198782"/>
      </dsp:txXfrm>
    </dsp:sp>
    <dsp:sp modelId="{40A4985E-A628-4E69-8982-068DE0821BCF}">
      <dsp:nvSpPr>
        <dsp:cNvPr id="0" name=""/>
        <dsp:cNvSpPr/>
      </dsp:nvSpPr>
      <dsp:spPr>
        <a:xfrm>
          <a:off x="6595822" y="2040617"/>
          <a:ext cx="1997970" cy="119878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Its helped the children too – ‘Young people see you value their education, working together’ </a:t>
          </a:r>
          <a:endParaRPr lang="en-US" sz="1500" kern="1200"/>
        </a:p>
      </dsp:txBody>
      <dsp:txXfrm>
        <a:off x="6595822" y="2040617"/>
        <a:ext cx="1997970" cy="11987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7EA068-EFF7-49D1-BF49-00CB3A3CC141}">
      <dsp:nvSpPr>
        <dsp:cNvPr id="0" name=""/>
        <dsp:cNvSpPr/>
      </dsp:nvSpPr>
      <dsp:spPr>
        <a:xfrm>
          <a:off x="0" y="414337"/>
          <a:ext cx="6692813" cy="49139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Local area flexibility but with </a:t>
          </a:r>
          <a:r>
            <a:rPr lang="en-GB" sz="2100" b="1" kern="1200"/>
            <a:t>core expectations</a:t>
          </a:r>
          <a:r>
            <a:rPr lang="en-GB" sz="2100" kern="1200"/>
            <a:t>:</a:t>
          </a:r>
          <a:endParaRPr lang="en-US" sz="2100" kern="1200"/>
        </a:p>
      </dsp:txBody>
      <dsp:txXfrm>
        <a:off x="23988" y="438325"/>
        <a:ext cx="6644837" cy="443423"/>
      </dsp:txXfrm>
    </dsp:sp>
    <dsp:sp modelId="{A9C96402-B09B-446E-8DAE-1B1E8D204E65}">
      <dsp:nvSpPr>
        <dsp:cNvPr id="0" name=""/>
        <dsp:cNvSpPr/>
      </dsp:nvSpPr>
      <dsp:spPr>
        <a:xfrm>
          <a:off x="0" y="966217"/>
          <a:ext cx="6692813" cy="491399"/>
        </a:xfrm>
        <a:prstGeom prst="roundRect">
          <a:avLst/>
        </a:prstGeom>
        <a:gradFill rotWithShape="0">
          <a:gsLst>
            <a:gs pos="0">
              <a:schemeClr val="accent2">
                <a:hueOff val="-542490"/>
                <a:satOff val="-331"/>
                <a:lumOff val="1294"/>
                <a:alphaOff val="0"/>
                <a:tint val="96000"/>
                <a:lumMod val="100000"/>
              </a:schemeClr>
            </a:gs>
            <a:gs pos="78000">
              <a:schemeClr val="accent2">
                <a:hueOff val="-542490"/>
                <a:satOff val="-331"/>
                <a:lumOff val="129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1. It has to be co-produced with Parent Carer Forums</a:t>
          </a:r>
          <a:endParaRPr lang="en-US" sz="2100" kern="1200"/>
        </a:p>
      </dsp:txBody>
      <dsp:txXfrm>
        <a:off x="23988" y="990205"/>
        <a:ext cx="6644837" cy="443423"/>
      </dsp:txXfrm>
    </dsp:sp>
    <dsp:sp modelId="{885353B6-AE01-4BB2-849A-492AC0AF413C}">
      <dsp:nvSpPr>
        <dsp:cNvPr id="0" name=""/>
        <dsp:cNvSpPr/>
      </dsp:nvSpPr>
      <dsp:spPr>
        <a:xfrm>
          <a:off x="0" y="1518097"/>
          <a:ext cx="6692813" cy="491399"/>
        </a:xfrm>
        <a:prstGeom prst="roundRect">
          <a:avLst/>
        </a:prstGeom>
        <a:gradFill rotWithShape="0">
          <a:gsLst>
            <a:gs pos="0">
              <a:schemeClr val="accent2">
                <a:hueOff val="-1084980"/>
                <a:satOff val="-662"/>
                <a:lumOff val="2588"/>
                <a:alphaOff val="0"/>
                <a:tint val="96000"/>
                <a:lumMod val="100000"/>
              </a:schemeClr>
            </a:gs>
            <a:gs pos="78000">
              <a:schemeClr val="accent2">
                <a:hueOff val="-1084980"/>
                <a:satOff val="-662"/>
                <a:lumOff val="258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2. Has to work with mainstream schools</a:t>
          </a:r>
          <a:endParaRPr lang="en-US" sz="2100" kern="1200"/>
        </a:p>
      </dsp:txBody>
      <dsp:txXfrm>
        <a:off x="23988" y="1542085"/>
        <a:ext cx="6644837" cy="443423"/>
      </dsp:txXfrm>
    </dsp:sp>
    <dsp:sp modelId="{DB795947-CE4B-4735-844E-81E218D1608B}">
      <dsp:nvSpPr>
        <dsp:cNvPr id="0" name=""/>
        <dsp:cNvSpPr/>
      </dsp:nvSpPr>
      <dsp:spPr>
        <a:xfrm>
          <a:off x="0" y="2069977"/>
          <a:ext cx="6692813" cy="491399"/>
        </a:xfrm>
        <a:prstGeom prst="roundRect">
          <a:avLst/>
        </a:prstGeom>
        <a:gradFill rotWithShape="0">
          <a:gsLst>
            <a:gs pos="0">
              <a:schemeClr val="accent2">
                <a:hueOff val="-1627470"/>
                <a:satOff val="-994"/>
                <a:lumOff val="3883"/>
                <a:alphaOff val="0"/>
                <a:tint val="96000"/>
                <a:lumMod val="100000"/>
              </a:schemeClr>
            </a:gs>
            <a:gs pos="78000">
              <a:schemeClr val="accent2">
                <a:hueOff val="-1627470"/>
                <a:satOff val="-994"/>
                <a:lumOff val="388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3. Built around autistic young people</a:t>
          </a:r>
          <a:endParaRPr lang="en-US" sz="2100" kern="1200"/>
        </a:p>
      </dsp:txBody>
      <dsp:txXfrm>
        <a:off x="23988" y="2093965"/>
        <a:ext cx="6644837" cy="443423"/>
      </dsp:txXfrm>
    </dsp:sp>
    <dsp:sp modelId="{BDAFFA80-400C-4EE7-9506-EAD113F2D940}">
      <dsp:nvSpPr>
        <dsp:cNvPr id="0" name=""/>
        <dsp:cNvSpPr/>
      </dsp:nvSpPr>
      <dsp:spPr>
        <a:xfrm>
          <a:off x="0" y="2621857"/>
          <a:ext cx="6692813" cy="491399"/>
        </a:xfrm>
        <a:prstGeom prst="roundRect">
          <a:avLst/>
        </a:prstGeom>
        <a:gradFill rotWithShape="0">
          <a:gsLst>
            <a:gs pos="0">
              <a:schemeClr val="accent2">
                <a:hueOff val="-2169960"/>
                <a:satOff val="-1325"/>
                <a:lumOff val="5177"/>
                <a:alphaOff val="0"/>
                <a:tint val="96000"/>
                <a:lumMod val="100000"/>
              </a:schemeClr>
            </a:gs>
            <a:gs pos="78000">
              <a:schemeClr val="accent2">
                <a:hueOff val="-2169960"/>
                <a:satOff val="-1325"/>
                <a:lumOff val="517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a:t>4. Deliver core elements; </a:t>
          </a:r>
          <a:endParaRPr lang="en-US" sz="2100" kern="1200"/>
        </a:p>
      </dsp:txBody>
      <dsp:txXfrm>
        <a:off x="23988" y="2645845"/>
        <a:ext cx="6644837" cy="443423"/>
      </dsp:txXfrm>
    </dsp:sp>
    <dsp:sp modelId="{7AC6858F-3CC4-49FC-BB5E-53308693E94A}">
      <dsp:nvSpPr>
        <dsp:cNvPr id="0" name=""/>
        <dsp:cNvSpPr/>
      </dsp:nvSpPr>
      <dsp:spPr>
        <a:xfrm>
          <a:off x="0" y="3113257"/>
          <a:ext cx="6692813" cy="804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497"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b="0" i="1" kern="1200" dirty="0"/>
            <a:t>working with PCF (parent/carer support in schools),    </a:t>
          </a:r>
          <a:endParaRPr lang="en-US" sz="1600" b="0" i="1" kern="1200" dirty="0"/>
        </a:p>
        <a:p>
          <a:pPr marL="171450" lvl="1" indent="-171450" algn="l" defTabSz="711200">
            <a:lnSpc>
              <a:spcPct val="90000"/>
            </a:lnSpc>
            <a:spcBef>
              <a:spcPct val="0"/>
            </a:spcBef>
            <a:spcAft>
              <a:spcPct val="20000"/>
            </a:spcAft>
            <a:buChar char="•"/>
          </a:pPr>
          <a:r>
            <a:rPr lang="en-GB" sz="1600" b="0" i="1" kern="1200" dirty="0"/>
            <a:t>training modules roll out, </a:t>
          </a:r>
          <a:endParaRPr lang="en-US" sz="1600" b="0" i="1" kern="1200" dirty="0"/>
        </a:p>
        <a:p>
          <a:pPr marL="171450" lvl="1" indent="-171450" algn="l" defTabSz="711200">
            <a:lnSpc>
              <a:spcPct val="90000"/>
            </a:lnSpc>
            <a:spcBef>
              <a:spcPct val="0"/>
            </a:spcBef>
            <a:spcAft>
              <a:spcPct val="20000"/>
            </a:spcAft>
            <a:buChar char="•"/>
          </a:pPr>
          <a:r>
            <a:rPr lang="en-GB" sz="1600" b="0" i="1" kern="1200" dirty="0"/>
            <a:t>plus the alternative CYP Autism friendly CAMHS offer</a:t>
          </a:r>
          <a:r>
            <a:rPr lang="en-GB" sz="1600" b="1" kern="1200" dirty="0"/>
            <a:t>.  </a:t>
          </a:r>
          <a:endParaRPr lang="en-US" sz="1600" kern="1200" dirty="0"/>
        </a:p>
      </dsp:txBody>
      <dsp:txXfrm>
        <a:off x="0" y="3113257"/>
        <a:ext cx="6692813" cy="804194"/>
      </dsp:txXfrm>
    </dsp:sp>
    <dsp:sp modelId="{533AE213-1A20-4C89-B1A6-FBADF85EAE38}">
      <dsp:nvSpPr>
        <dsp:cNvPr id="0" name=""/>
        <dsp:cNvSpPr/>
      </dsp:nvSpPr>
      <dsp:spPr>
        <a:xfrm>
          <a:off x="0" y="3917452"/>
          <a:ext cx="6692813" cy="491399"/>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5. ‘Understanding Myself’ offer</a:t>
          </a:r>
          <a:endParaRPr lang="en-US" sz="2100" kern="1200"/>
        </a:p>
      </dsp:txBody>
      <dsp:txXfrm>
        <a:off x="23988" y="3941440"/>
        <a:ext cx="6644837" cy="4434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3AD3A-8642-45D6-97F1-AAE4CD590091}">
      <dsp:nvSpPr>
        <dsp:cNvPr id="0" name=""/>
        <dsp:cNvSpPr/>
      </dsp:nvSpPr>
      <dsp:spPr>
        <a:xfrm>
          <a:off x="41515" y="2897"/>
          <a:ext cx="2098056" cy="125883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Young people with autism will have greater opportunities to meet and socialise with other neurodiverse young people and will be engaging with their social activities that match their interests</a:t>
          </a:r>
          <a:endParaRPr lang="en-US" sz="1100" kern="1200" dirty="0"/>
        </a:p>
      </dsp:txBody>
      <dsp:txXfrm>
        <a:off x="41515" y="2897"/>
        <a:ext cx="2098056" cy="1258834"/>
      </dsp:txXfrm>
    </dsp:sp>
    <dsp:sp modelId="{B94C4985-6405-484E-8134-253F9BAF978E}">
      <dsp:nvSpPr>
        <dsp:cNvPr id="0" name=""/>
        <dsp:cNvSpPr/>
      </dsp:nvSpPr>
      <dsp:spPr>
        <a:xfrm>
          <a:off x="2349377" y="2897"/>
          <a:ext cx="2098056" cy="125883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School staff </a:t>
          </a:r>
          <a:r>
            <a:rPr lang="en-GB" sz="1100" kern="1200" dirty="0" err="1"/>
            <a:t>restanding</a:t>
          </a:r>
          <a:r>
            <a:rPr lang="en-GB" sz="1100" kern="1200" dirty="0"/>
            <a:t> of how to identify pupils with social communication needs</a:t>
          </a:r>
          <a:endParaRPr lang="en-US" sz="1100" kern="1200" dirty="0"/>
        </a:p>
      </dsp:txBody>
      <dsp:txXfrm>
        <a:off x="2349377" y="2897"/>
        <a:ext cx="2098056" cy="1258834"/>
      </dsp:txXfrm>
    </dsp:sp>
    <dsp:sp modelId="{28F79E1E-5C34-44A7-937A-F68639745A9A}">
      <dsp:nvSpPr>
        <dsp:cNvPr id="0" name=""/>
        <dsp:cNvSpPr/>
      </dsp:nvSpPr>
      <dsp:spPr>
        <a:xfrm>
          <a:off x="4657240" y="2897"/>
          <a:ext cx="2098056" cy="1258834"/>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Increased confidence and knowledge in supporting pupils with social communication needs</a:t>
          </a:r>
          <a:endParaRPr lang="en-US" sz="1100" kern="1200" dirty="0"/>
        </a:p>
      </dsp:txBody>
      <dsp:txXfrm>
        <a:off x="4657240" y="2897"/>
        <a:ext cx="2098056" cy="1258834"/>
      </dsp:txXfrm>
    </dsp:sp>
    <dsp:sp modelId="{CDDE9267-D7BE-4D45-911F-4CE561EF0B14}">
      <dsp:nvSpPr>
        <dsp:cNvPr id="0" name=""/>
        <dsp:cNvSpPr/>
      </dsp:nvSpPr>
      <dsp:spPr>
        <a:xfrm>
          <a:off x="6965102" y="2897"/>
          <a:ext cx="2098056" cy="1258834"/>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School staff know how to facilitate friendship groups for neurodiverse young people </a:t>
          </a:r>
          <a:endParaRPr lang="en-US" sz="1100" kern="1200"/>
        </a:p>
      </dsp:txBody>
      <dsp:txXfrm>
        <a:off x="6965102" y="2897"/>
        <a:ext cx="2098056" cy="1258834"/>
      </dsp:txXfrm>
    </dsp:sp>
    <dsp:sp modelId="{6BFD4DEB-8514-4C11-BF0A-DDD1745730E1}">
      <dsp:nvSpPr>
        <dsp:cNvPr id="0" name=""/>
        <dsp:cNvSpPr/>
      </dsp:nvSpPr>
      <dsp:spPr>
        <a:xfrm>
          <a:off x="9272964" y="2897"/>
          <a:ext cx="2098056" cy="1258834"/>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Parents/carers have better understanding of provision, interventions and support strategies for their child and be more satisfied with education health and care services</a:t>
          </a:r>
          <a:endParaRPr lang="en-US" sz="1100" kern="1200" dirty="0"/>
        </a:p>
      </dsp:txBody>
      <dsp:txXfrm>
        <a:off x="9272964" y="2897"/>
        <a:ext cx="2098056" cy="1258834"/>
      </dsp:txXfrm>
    </dsp:sp>
    <dsp:sp modelId="{0DE4912F-BE17-4615-B7D1-F370E436CBD6}">
      <dsp:nvSpPr>
        <dsp:cNvPr id="0" name=""/>
        <dsp:cNvSpPr/>
      </dsp:nvSpPr>
      <dsp:spPr>
        <a:xfrm>
          <a:off x="41515" y="1471537"/>
          <a:ext cx="2098056" cy="125883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Referral routes into specialist services will be smooth and timely (when required)</a:t>
          </a:r>
          <a:endParaRPr lang="en-US" sz="1100" kern="1200" dirty="0"/>
        </a:p>
      </dsp:txBody>
      <dsp:txXfrm>
        <a:off x="41515" y="1471537"/>
        <a:ext cx="2098056" cy="1258834"/>
      </dsp:txXfrm>
    </dsp:sp>
    <dsp:sp modelId="{271A8FD8-54AA-4F44-9752-7278731E02BC}">
      <dsp:nvSpPr>
        <dsp:cNvPr id="0" name=""/>
        <dsp:cNvSpPr/>
      </dsp:nvSpPr>
      <dsp:spPr>
        <a:xfrm>
          <a:off x="2349377" y="1471537"/>
          <a:ext cx="2098056" cy="125883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The number of part time timetables will reduce of be used for a short time, limited periode</a:t>
          </a:r>
          <a:endParaRPr lang="en-US" sz="1100" kern="1200"/>
        </a:p>
      </dsp:txBody>
      <dsp:txXfrm>
        <a:off x="2349377" y="1471537"/>
        <a:ext cx="2098056" cy="1258834"/>
      </dsp:txXfrm>
    </dsp:sp>
    <dsp:sp modelId="{4D222FDB-9623-49FE-A4BD-FDF4F441CECF}">
      <dsp:nvSpPr>
        <dsp:cNvPr id="0" name=""/>
        <dsp:cNvSpPr/>
      </dsp:nvSpPr>
      <dsp:spPr>
        <a:xfrm>
          <a:off x="4657240" y="1471537"/>
          <a:ext cx="2098056" cy="1258834"/>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The number of electively home educated CYP will be reduced for those who may feel this is their only or last option</a:t>
          </a:r>
          <a:endParaRPr lang="en-US" sz="1100" kern="1200" dirty="0"/>
        </a:p>
      </dsp:txBody>
      <dsp:txXfrm>
        <a:off x="4657240" y="1471537"/>
        <a:ext cx="2098056" cy="1258834"/>
      </dsp:txXfrm>
    </dsp:sp>
    <dsp:sp modelId="{319BF10F-A556-48BE-9991-DDB51FD422D6}">
      <dsp:nvSpPr>
        <dsp:cNvPr id="0" name=""/>
        <dsp:cNvSpPr/>
      </dsp:nvSpPr>
      <dsp:spPr>
        <a:xfrm>
          <a:off x="6965102" y="1471537"/>
          <a:ext cx="2098056" cy="1258834"/>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We will agree as a GM ICS a model of practice for spread and scale to support compliance with the new Autism Strategy 2021-26</a:t>
          </a:r>
          <a:endParaRPr lang="en-US" sz="1100" kern="1200"/>
        </a:p>
      </dsp:txBody>
      <dsp:txXfrm>
        <a:off x="6965102" y="1471537"/>
        <a:ext cx="2098056" cy="1258834"/>
      </dsp:txXfrm>
    </dsp:sp>
    <dsp:sp modelId="{BFFF6863-A966-44D4-9BC4-CB08994A75E1}">
      <dsp:nvSpPr>
        <dsp:cNvPr id="0" name=""/>
        <dsp:cNvSpPr/>
      </dsp:nvSpPr>
      <dsp:spPr>
        <a:xfrm>
          <a:off x="9272964" y="1471537"/>
          <a:ext cx="2098056" cy="1258834"/>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All school staff including teaching and support staff will demonstrate inclusive practice</a:t>
          </a:r>
          <a:endParaRPr lang="en-US" sz="1100" kern="1200"/>
        </a:p>
      </dsp:txBody>
      <dsp:txXfrm>
        <a:off x="9272964" y="1471537"/>
        <a:ext cx="2098056" cy="1258834"/>
      </dsp:txXfrm>
    </dsp:sp>
    <dsp:sp modelId="{C0B848FD-FE85-4792-AA68-054C3F4AF7C9}">
      <dsp:nvSpPr>
        <dsp:cNvPr id="0" name=""/>
        <dsp:cNvSpPr/>
      </dsp:nvSpPr>
      <dsp:spPr>
        <a:xfrm>
          <a:off x="41515" y="2940177"/>
          <a:ext cx="2098056" cy="125883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School exclusions will reduce</a:t>
          </a:r>
          <a:endParaRPr lang="en-US" sz="1100" kern="1200"/>
        </a:p>
      </dsp:txBody>
      <dsp:txXfrm>
        <a:off x="41515" y="2940177"/>
        <a:ext cx="2098056" cy="1258834"/>
      </dsp:txXfrm>
    </dsp:sp>
    <dsp:sp modelId="{4473C4FD-B75C-42C5-B42E-637DA83BA6CC}">
      <dsp:nvSpPr>
        <dsp:cNvPr id="0" name=""/>
        <dsp:cNvSpPr/>
      </dsp:nvSpPr>
      <dsp:spPr>
        <a:xfrm>
          <a:off x="2349377" y="2940177"/>
          <a:ext cx="2098056" cy="125883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School attendance will improve</a:t>
          </a:r>
          <a:endParaRPr lang="en-US" sz="1100" kern="1200"/>
        </a:p>
      </dsp:txBody>
      <dsp:txXfrm>
        <a:off x="2349377" y="2940177"/>
        <a:ext cx="2098056" cy="1258834"/>
      </dsp:txXfrm>
    </dsp:sp>
    <dsp:sp modelId="{4ECF99C5-5FF7-47A2-A77F-40A005B773DC}">
      <dsp:nvSpPr>
        <dsp:cNvPr id="0" name=""/>
        <dsp:cNvSpPr/>
      </dsp:nvSpPr>
      <dsp:spPr>
        <a:xfrm>
          <a:off x="4657240" y="2940177"/>
          <a:ext cx="2098056" cy="1258834"/>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There will be a reduction in social isolation for CYP and parents and carers</a:t>
          </a:r>
          <a:endParaRPr lang="en-US" sz="1100" kern="1200" dirty="0"/>
        </a:p>
      </dsp:txBody>
      <dsp:txXfrm>
        <a:off x="4657240" y="2940177"/>
        <a:ext cx="2098056" cy="1258834"/>
      </dsp:txXfrm>
    </dsp:sp>
    <dsp:sp modelId="{0ED99599-7C18-482B-AD6E-680E0859A232}">
      <dsp:nvSpPr>
        <dsp:cNvPr id="0" name=""/>
        <dsp:cNvSpPr/>
      </dsp:nvSpPr>
      <dsp:spPr>
        <a:xfrm>
          <a:off x="6965102" y="2940177"/>
          <a:ext cx="2098056" cy="1258834"/>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Children will be happier in school</a:t>
          </a:r>
          <a:endParaRPr lang="en-US" sz="1100" kern="1200"/>
        </a:p>
      </dsp:txBody>
      <dsp:txXfrm>
        <a:off x="6965102" y="2940177"/>
        <a:ext cx="2098056" cy="1258834"/>
      </dsp:txXfrm>
    </dsp:sp>
    <dsp:sp modelId="{958FD681-85EA-4935-9FFD-C5B8A6847EBF}">
      <dsp:nvSpPr>
        <dsp:cNvPr id="0" name=""/>
        <dsp:cNvSpPr/>
      </dsp:nvSpPr>
      <dsp:spPr>
        <a:xfrm>
          <a:off x="9272964" y="2940177"/>
          <a:ext cx="2098056" cy="1258834"/>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Trust and respect will be built between families and schools. Regular feedback mechanism will audit and evidence this</a:t>
          </a:r>
          <a:endParaRPr lang="en-US" sz="1100" kern="1200"/>
        </a:p>
      </dsp:txBody>
      <dsp:txXfrm>
        <a:off x="9272964" y="2940177"/>
        <a:ext cx="2098056" cy="1258834"/>
      </dsp:txXfrm>
    </dsp:sp>
    <dsp:sp modelId="{F8E701B9-92D7-48DF-B1F3-096C90DB73C2}">
      <dsp:nvSpPr>
        <dsp:cNvPr id="0" name=""/>
        <dsp:cNvSpPr/>
      </dsp:nvSpPr>
      <dsp:spPr>
        <a:xfrm>
          <a:off x="2349377" y="4408817"/>
          <a:ext cx="2098056" cy="125883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Peer to peer support in schools supported by the PCF with the opportunity to influence and co-produce service changes</a:t>
          </a:r>
          <a:endParaRPr lang="en-US" sz="1100" kern="1200" dirty="0"/>
        </a:p>
      </dsp:txBody>
      <dsp:txXfrm>
        <a:off x="2349377" y="4408817"/>
        <a:ext cx="2098056" cy="1258834"/>
      </dsp:txXfrm>
    </dsp:sp>
    <dsp:sp modelId="{9201089B-E820-407D-AAF9-C4B77C186C98}">
      <dsp:nvSpPr>
        <dsp:cNvPr id="0" name=""/>
        <dsp:cNvSpPr/>
      </dsp:nvSpPr>
      <dsp:spPr>
        <a:xfrm>
          <a:off x="4657240" y="4408817"/>
          <a:ext cx="2098056" cy="125883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Schools will change culture and behaviour and inclusion will be a habit</a:t>
          </a:r>
          <a:endParaRPr lang="en-US" sz="1100" kern="1200"/>
        </a:p>
      </dsp:txBody>
      <dsp:txXfrm>
        <a:off x="4657240" y="4408817"/>
        <a:ext cx="2098056" cy="1258834"/>
      </dsp:txXfrm>
    </dsp:sp>
    <dsp:sp modelId="{F4419363-CCAA-48AE-9A0B-503DECFE1D9B}">
      <dsp:nvSpPr>
        <dsp:cNvPr id="0" name=""/>
        <dsp:cNvSpPr/>
      </dsp:nvSpPr>
      <dsp:spPr>
        <a:xfrm>
          <a:off x="6965102" y="4408817"/>
          <a:ext cx="2098056" cy="1258834"/>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Early help and other frontline services report improved understanding of autism/social communication difficulties.  Earlier intervention reduced escalation to specialist services.</a:t>
          </a:r>
          <a:endParaRPr lang="en-US" sz="1100" kern="1200"/>
        </a:p>
      </dsp:txBody>
      <dsp:txXfrm>
        <a:off x="6965102" y="4408817"/>
        <a:ext cx="2098056" cy="12588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E8F2B-B7DF-404A-BB1A-0D158A523840}">
      <dsp:nvSpPr>
        <dsp:cNvPr id="0" name=""/>
        <dsp:cNvSpPr/>
      </dsp:nvSpPr>
      <dsp:spPr>
        <a:xfrm>
          <a:off x="0" y="406038"/>
          <a:ext cx="8596312" cy="73710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Parent Carer Forums (PCF’s) will a strategic partner driving the work to ensure all voices are heard and to ensure that co-production is visible throughout the project drawing on CYP, and Parents lived experience. Peer to Peer support groups will be set up within each school, working with the PCF.</a:t>
          </a:r>
          <a:endParaRPr lang="en-US" sz="1400" kern="1200" dirty="0"/>
        </a:p>
      </dsp:txBody>
      <dsp:txXfrm>
        <a:off x="35982" y="442020"/>
        <a:ext cx="8524348" cy="665136"/>
      </dsp:txXfrm>
    </dsp:sp>
    <dsp:sp modelId="{EB4A0D8B-597C-48CD-B0D6-35DBA6833847}">
      <dsp:nvSpPr>
        <dsp:cNvPr id="0" name=""/>
        <dsp:cNvSpPr/>
      </dsp:nvSpPr>
      <dsp:spPr>
        <a:xfrm>
          <a:off x="0" y="1183458"/>
          <a:ext cx="8596312" cy="737100"/>
        </a:xfrm>
        <a:prstGeom prst="roundRect">
          <a:avLst/>
        </a:prstGeom>
        <a:solidFill>
          <a:schemeClr val="accent2">
            <a:hueOff val="-904150"/>
            <a:satOff val="-552"/>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Outreach team will lead on the training of school personnel.  A training programme will be available for the three schools in Wigan to access AET resources for 1 year together with a wide range of support from the local LA teams supporting change in behaviour and culture. </a:t>
          </a:r>
          <a:endParaRPr lang="en-US" sz="1400" kern="1200" dirty="0"/>
        </a:p>
      </dsp:txBody>
      <dsp:txXfrm>
        <a:off x="35982" y="1219440"/>
        <a:ext cx="8524348" cy="665136"/>
      </dsp:txXfrm>
    </dsp:sp>
    <dsp:sp modelId="{4F2A6E10-29BA-4D32-A162-BA55B4E3D803}">
      <dsp:nvSpPr>
        <dsp:cNvPr id="0" name=""/>
        <dsp:cNvSpPr/>
      </dsp:nvSpPr>
      <dsp:spPr>
        <a:xfrm>
          <a:off x="0" y="1960878"/>
          <a:ext cx="8596312" cy="737100"/>
        </a:xfrm>
        <a:prstGeom prst="roundRect">
          <a:avLst/>
        </a:prstGeom>
        <a:solidFill>
          <a:schemeClr val="accent2">
            <a:hueOff val="-1808300"/>
            <a:satOff val="-1104"/>
            <a:lumOff val="43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We will work with school staff, the PCF and parents in parallel to ensure reasonable adjustments, looking at environments, policies and appropriate mental, health and well being support.   </a:t>
          </a:r>
          <a:endParaRPr lang="en-US" sz="1400" kern="1200" dirty="0"/>
        </a:p>
      </dsp:txBody>
      <dsp:txXfrm>
        <a:off x="35982" y="1996860"/>
        <a:ext cx="8524348" cy="665136"/>
      </dsp:txXfrm>
    </dsp:sp>
    <dsp:sp modelId="{8686FFD2-3942-4867-90DB-F6450F97C67B}">
      <dsp:nvSpPr>
        <dsp:cNvPr id="0" name=""/>
        <dsp:cNvSpPr/>
      </dsp:nvSpPr>
      <dsp:spPr>
        <a:xfrm>
          <a:off x="0" y="2738298"/>
          <a:ext cx="8596312" cy="737100"/>
        </a:xfrm>
        <a:prstGeom prst="roundRect">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Support lead school staff to develop pupil voice and peer understanding of neurodiversity .</a:t>
          </a:r>
        </a:p>
        <a:p>
          <a:pPr marL="0" lvl="0" indent="0" algn="l" defTabSz="622300">
            <a:lnSpc>
              <a:spcPct val="90000"/>
            </a:lnSpc>
            <a:spcBef>
              <a:spcPct val="0"/>
            </a:spcBef>
            <a:spcAft>
              <a:spcPct val="35000"/>
            </a:spcAft>
            <a:buNone/>
          </a:pPr>
          <a:r>
            <a:rPr lang="en-GB" sz="1400" kern="1200" dirty="0"/>
            <a:t>Peer Led Youth voice to be created and supported by Embrace where appropriate.</a:t>
          </a:r>
          <a:endParaRPr lang="en-US" sz="1400" kern="1200" dirty="0"/>
        </a:p>
      </dsp:txBody>
      <dsp:txXfrm>
        <a:off x="35982" y="2774280"/>
        <a:ext cx="8524348" cy="66513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27EDF1-3384-4871-AE27-5BEB6F261D3B}" type="datetimeFigureOut">
              <a:rPr lang="en-GB" smtClean="0"/>
              <a:t>27/04/2022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39196-4C92-4E81-859C-93AFE14AB258}" type="slidenum">
              <a:rPr lang="en-GB" smtClean="0"/>
              <a:t>‹#›</a:t>
            </a:fld>
            <a:endParaRPr lang="en-GB"/>
          </a:p>
        </p:txBody>
      </p:sp>
    </p:spTree>
    <p:extLst>
      <p:ext uri="{BB962C8B-B14F-4D97-AF65-F5344CB8AC3E}">
        <p14:creationId xmlns:p14="http://schemas.microsoft.com/office/powerpoint/2010/main" val="2001820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The North Cumbria and North East region has one of the highest rates of under18s in inpatient hospital care where the child’s learning disability, autism and/or challenging behaviour is a reason for the admission. </a:t>
            </a:r>
          </a:p>
          <a:p>
            <a:pPr marL="171450" indent="-171450">
              <a:buFont typeface="Arial" panose="020B0604020202020204" pitchFamily="34" charset="0"/>
              <a:buChar char="•"/>
            </a:pPr>
            <a:r>
              <a:rPr lang="en-GB" dirty="0"/>
              <a:t>Children with autism only, are now the biggest group using inpatient child and adolescent mental health (CAMHS) provision. </a:t>
            </a:r>
          </a:p>
          <a:p>
            <a:pPr marL="171450" indent="-171450">
              <a:buFont typeface="Arial" panose="020B0604020202020204" pitchFamily="34" charset="0"/>
              <a:buChar char="•"/>
            </a:pPr>
            <a:r>
              <a:rPr lang="en-GB" dirty="0"/>
              <a:t>Availability of autism-specific services is a gap in the region’s provision, despite pockets of good practice. </a:t>
            </a:r>
          </a:p>
          <a:p>
            <a:pPr marL="171450" indent="-171450">
              <a:buFont typeface="Arial" panose="020B0604020202020204" pitchFamily="34" charset="0"/>
              <a:buChar char="•"/>
            </a:pPr>
            <a:r>
              <a:rPr lang="en-GB" dirty="0"/>
              <a:t>Evidence suggests better planning, joint action and more capacity in local services would prevent many hospital admissions. Ofsted’s recent Written Statements of Action have required several areas in the region to improve joint working between services, </a:t>
            </a:r>
            <a:r>
              <a:rPr lang="en-GB" b="1" i="1" dirty="0">
                <a:solidFill>
                  <a:srgbClr val="FF0000"/>
                </a:solidFill>
              </a:rPr>
              <a:t>and families too often report that services are not joined up and relevant information is not shared.</a:t>
            </a:r>
          </a:p>
          <a:p>
            <a:endParaRPr lang="en-GB" dirty="0"/>
          </a:p>
          <a:p>
            <a:pPr algn="l"/>
            <a:r>
              <a:rPr lang="en-GB" sz="1800" b="0" i="0" u="none" strike="noStrike" baseline="0" dirty="0">
                <a:latin typeface="Foco-Regular"/>
              </a:rPr>
              <a:t>Aim was to reduce hospital admissions and inappropriate educational exclusions through:</a:t>
            </a:r>
          </a:p>
          <a:p>
            <a:pPr marL="285750" indent="-285750" algn="l">
              <a:buFont typeface="Arial" panose="020B0604020202020204" pitchFamily="34" charset="0"/>
              <a:buChar char="•"/>
            </a:pPr>
            <a:r>
              <a:rPr lang="en-GB" sz="1800" b="0" i="0" u="none" strike="noStrike" baseline="0" dirty="0">
                <a:latin typeface="Foco-Regular"/>
              </a:rPr>
              <a:t>Raising awareness of the needs of autistic young people</a:t>
            </a:r>
          </a:p>
          <a:p>
            <a:pPr marL="285750" indent="-285750" algn="l">
              <a:buFont typeface="Arial" panose="020B0604020202020204" pitchFamily="34" charset="0"/>
              <a:buChar char="•"/>
            </a:pPr>
            <a:r>
              <a:rPr lang="en-GB" sz="1800" b="0" i="0" u="none" strike="noStrike" baseline="0" dirty="0">
                <a:latin typeface="Foco-Regular"/>
              </a:rPr>
              <a:t>Listening to the voice of young people and their families, </a:t>
            </a:r>
          </a:p>
          <a:p>
            <a:pPr marL="285750" indent="-285750" algn="l">
              <a:buFont typeface="Arial" panose="020B0604020202020204" pitchFamily="34" charset="0"/>
              <a:buChar char="•"/>
            </a:pPr>
            <a:r>
              <a:rPr lang="en-GB" sz="1800" b="0" i="0" u="none" strike="noStrike" baseline="0" dirty="0">
                <a:latin typeface="Foco-Regular"/>
              </a:rPr>
              <a:t>Modelling and implementing practical ways schools could improve the experience for young people with autism bringing together health and education expertise to take steps to support children who were finding school a challenge due to their disability. </a:t>
            </a:r>
          </a:p>
          <a:p>
            <a:pPr marL="285750" indent="-285750" algn="l">
              <a:buFont typeface="Arial" panose="020B0604020202020204" pitchFamily="34" charset="0"/>
              <a:buChar char="•"/>
            </a:pPr>
            <a:endParaRPr lang="en-GB" sz="1800" b="0" i="0" u="none" strike="noStrike" baseline="0" dirty="0">
              <a:latin typeface="Foco-Regular"/>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dirty="0"/>
              <a:t>Key principles: </a:t>
            </a:r>
            <a:r>
              <a:rPr lang="en-GB" sz="1200" b="1" dirty="0">
                <a:effectLst/>
                <a:latin typeface="Arial" panose="020B0604020202020204" pitchFamily="34" charset="0"/>
                <a:ea typeface="Calibri" panose="020F0502020204030204" pitchFamily="34" charset="0"/>
                <a:cs typeface="Arial" panose="020B0604020202020204" pitchFamily="34" charset="0"/>
              </a:rPr>
              <a:t>Transformation</a:t>
            </a:r>
            <a:r>
              <a:rPr lang="en-GB" sz="1200" dirty="0">
                <a:effectLst/>
                <a:latin typeface="Arial" panose="020B0604020202020204" pitchFamily="34" charset="0"/>
                <a:ea typeface="Calibri" panose="020F0502020204030204" pitchFamily="34" charset="0"/>
                <a:cs typeface="Arial" panose="020B0604020202020204" pitchFamily="34" charset="0"/>
              </a:rPr>
              <a:t> programme </a:t>
            </a:r>
            <a:r>
              <a:rPr lang="en-GB" sz="1200" b="1" dirty="0">
                <a:effectLst/>
                <a:latin typeface="Arial" panose="020B0604020202020204" pitchFamily="34" charset="0"/>
                <a:ea typeface="Calibri" panose="020F0502020204030204" pitchFamily="34" charset="0"/>
                <a:cs typeface="Arial" panose="020B0604020202020204" pitchFamily="34" charset="0"/>
              </a:rPr>
              <a:t>not a training </a:t>
            </a:r>
            <a:r>
              <a:rPr lang="en-GB" sz="1200" dirty="0">
                <a:effectLst/>
                <a:latin typeface="Arial" panose="020B0604020202020204" pitchFamily="34" charset="0"/>
                <a:ea typeface="Calibri" panose="020F0502020204030204" pitchFamily="34" charset="0"/>
                <a:cs typeface="Arial" panose="020B0604020202020204" pitchFamily="34" charset="0"/>
              </a:rPr>
              <a:t>programme </a:t>
            </a:r>
          </a:p>
          <a:p>
            <a:pPr marL="171450" indent="-171450" algn="l">
              <a:buFont typeface="Wingdings" panose="05000000000000000000" pitchFamily="2" charset="2"/>
              <a:buChar char="§"/>
            </a:pPr>
            <a:r>
              <a:rPr lang="en-GB" dirty="0"/>
              <a:t>Co-production – between parents/carers (PCF) and professionals  -  listening and responding at every stage. </a:t>
            </a:r>
            <a:r>
              <a:rPr lang="en-GB" sz="1800" b="0" i="0" u="none" strike="noStrike" baseline="0" dirty="0">
                <a:latin typeface="Foco-Regular"/>
              </a:rPr>
              <a:t>The ambition was for all the schools and families (via</a:t>
            </a:r>
          </a:p>
          <a:p>
            <a:pPr algn="l"/>
            <a:r>
              <a:rPr lang="en-GB" sz="1800" b="0" i="0" u="none" strike="noStrike" baseline="0" dirty="0">
                <a:latin typeface="Foco-Regular"/>
              </a:rPr>
              <a:t>the PCFs) to collaborate with each other and with outside agencies to develop strategies for more personalised child centred support.</a:t>
            </a:r>
            <a:endParaRPr lang="en-GB" dirty="0"/>
          </a:p>
          <a:p>
            <a:pPr marL="171450" indent="-171450">
              <a:buFont typeface="Wingdings" panose="05000000000000000000" pitchFamily="2" charset="2"/>
              <a:buChar char="§"/>
            </a:pPr>
            <a:r>
              <a:rPr lang="en-GB" dirty="0"/>
              <a:t>Person centred -  the young person, not the service, is at the centre.</a:t>
            </a:r>
          </a:p>
          <a:p>
            <a:pPr marL="171450" indent="-171450">
              <a:buFont typeface="Wingdings" panose="05000000000000000000" pitchFamily="2" charset="2"/>
              <a:buChar char="§"/>
            </a:pPr>
            <a:r>
              <a:rPr lang="en-GB" dirty="0"/>
              <a:t>early intervention - getting it right before challenges become embedded and lead to crisis.</a:t>
            </a:r>
          </a:p>
          <a:p>
            <a:pPr marL="171450" indent="-171450">
              <a:buFont typeface="Wingdings" panose="05000000000000000000" pitchFamily="2" charset="2"/>
              <a:buChar char="§"/>
            </a:pPr>
            <a:r>
              <a:rPr lang="en-GB" dirty="0"/>
              <a:t>joining thigs up - peer support networks collaborating across education, health and care.</a:t>
            </a:r>
          </a:p>
          <a:p>
            <a:pPr marL="171450" indent="-171450">
              <a:buFont typeface="Wingdings" panose="05000000000000000000" pitchFamily="2" charset="2"/>
              <a:buChar char="§"/>
            </a:pPr>
            <a:r>
              <a:rPr lang="en-GB" dirty="0"/>
              <a:t>building resilience - for young people, parent carers and teachers</a:t>
            </a:r>
          </a:p>
          <a:p>
            <a:pPr marL="171450" indent="-171450">
              <a:buFont typeface="Wingdings" panose="05000000000000000000" pitchFamily="2" charset="2"/>
              <a:buChar char="§"/>
            </a:pPr>
            <a:r>
              <a:rPr lang="en-GB" dirty="0"/>
              <a:t>Autism positive: using constructive language and approaches to neurodiversity.</a:t>
            </a:r>
          </a:p>
          <a:p>
            <a:pPr marL="171450" indent="-171450">
              <a:buFont typeface="Wingdings" panose="05000000000000000000" pitchFamily="2" charset="2"/>
              <a:buChar char="§"/>
            </a:pPr>
            <a:r>
              <a:rPr lang="en-GB" dirty="0"/>
              <a:t>A way to explore new ways of working</a:t>
            </a:r>
          </a:p>
          <a:p>
            <a:endParaRPr lang="en-GB" dirty="0"/>
          </a:p>
        </p:txBody>
      </p:sp>
      <p:sp>
        <p:nvSpPr>
          <p:cNvPr id="4" name="Slide Number Placeholder 3"/>
          <p:cNvSpPr>
            <a:spLocks noGrp="1"/>
          </p:cNvSpPr>
          <p:nvPr>
            <p:ph type="sldNum" sz="quarter" idx="5"/>
          </p:nvPr>
        </p:nvSpPr>
        <p:spPr/>
        <p:txBody>
          <a:bodyPr/>
          <a:lstStyle/>
          <a:p>
            <a:fld id="{E5E39196-4C92-4E81-859C-93AFE14AB258}" type="slidenum">
              <a:rPr lang="en-GB" smtClean="0"/>
              <a:t>3</a:t>
            </a:fld>
            <a:endParaRPr lang="en-GB"/>
          </a:p>
        </p:txBody>
      </p:sp>
    </p:spTree>
    <p:extLst>
      <p:ext uri="{BB962C8B-B14F-4D97-AF65-F5344CB8AC3E}">
        <p14:creationId xmlns:p14="http://schemas.microsoft.com/office/powerpoint/2010/main" val="1375812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13 mainstream secondary and 5 specialist educational environments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33CC"/>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33CC"/>
                </a:solidFill>
                <a:effectLst/>
                <a:latin typeface="Calibri" panose="020F0502020204030204" pitchFamily="34" charset="0"/>
                <a:ea typeface="Calibri" panose="020F0502020204030204" pitchFamily="34" charset="0"/>
                <a:cs typeface="Times New Roman" panose="02020603050405020304" pitchFamily="18" charset="0"/>
              </a:rPr>
              <a:t>‘Capable environments are those that support a person effectively and provide the optimal setting to support positive interactions and opportunities. It is an holistic approach to align the multiple factors that form part of a person's environment including building design, an appropriate physical environment, consistency of support for communication, opportunities to engage in meaningful activities and develop independent skills, opportunities to make positive social interactions and to maintain relationships, provision of real choice, support to maintain good health, and a skilled staff team, supported through management and organisational values that promote personal preference and aspirations.’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dirty="0">
                <a:solidFill>
                  <a:srgbClr val="0033CC"/>
                </a:solidFill>
                <a:effectLst/>
                <a:latin typeface="Calibri" panose="020F0502020204030204" pitchFamily="34" charset="0"/>
                <a:ea typeface="Calibri" panose="020F0502020204030204" pitchFamily="34" charset="0"/>
                <a:cs typeface="Times New Roman" panose="02020603050405020304" pitchFamily="18" charset="0"/>
              </a:rPr>
              <a:t>The notion of the capable environment can also help to shift the focus from the individual who displays behaviour described as challenging to the characteristics of the social, physical, and organisational supports that they receive.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i="1" dirty="0">
              <a:solidFill>
                <a:srgbClr val="0033CC"/>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E5E39196-4C92-4E81-859C-93AFE14AB258}" type="slidenum">
              <a:rPr lang="en-GB" smtClean="0"/>
              <a:t>4</a:t>
            </a:fld>
            <a:endParaRPr lang="en-GB"/>
          </a:p>
        </p:txBody>
      </p:sp>
    </p:spTree>
    <p:extLst>
      <p:ext uri="{BB962C8B-B14F-4D97-AF65-F5344CB8AC3E}">
        <p14:creationId xmlns:p14="http://schemas.microsoft.com/office/powerpoint/2010/main" val="1531880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1" i="1" dirty="0"/>
              <a:t>At the centre of this is someone’s child/young person.. Good communication both ways is key to a positive relationship.  We hear many stories of breakdowns in relationships through poor communication and a lack of understanding. </a:t>
            </a:r>
          </a:p>
          <a:p>
            <a:pPr marL="171450" indent="-171450">
              <a:buFont typeface="Arial" panose="020B0604020202020204" pitchFamily="34" charset="0"/>
              <a:buChar char="•"/>
            </a:pPr>
            <a:r>
              <a:rPr lang="en-GB" b="1" i="1" dirty="0"/>
              <a:t>Families often fee isolated because the don’t know where to turn for support, they don’t understand how to support their child, and often will keep a child’s struggles or diagnosis private from extended family.</a:t>
            </a:r>
          </a:p>
          <a:p>
            <a:pPr marL="171450" indent="-171450">
              <a:buFont typeface="Arial" panose="020B0604020202020204" pitchFamily="34" charset="0"/>
              <a:buChar char="•"/>
            </a:pPr>
            <a:r>
              <a:rPr lang="en-GB" b="1" i="1" dirty="0"/>
              <a:t>PCF Reps are made up of parents and carers of children and young people with additional needs.  Many have often experienced challenging relationships at some time but have also experienced good support from professionals for their child/young person.</a:t>
            </a:r>
          </a:p>
          <a:p>
            <a:pPr marL="171450" indent="-171450">
              <a:buFont typeface="Arial" panose="020B0604020202020204" pitchFamily="34" charset="0"/>
              <a:buChar char="•"/>
            </a:pPr>
            <a:r>
              <a:rPr lang="en-GB" b="1" i="1" dirty="0"/>
              <a:t>We know when co-production is working well, we won’t always agree, but everyone is there from the start and their contribution matters, regardless of the professional status/lived experience.</a:t>
            </a:r>
          </a:p>
          <a:p>
            <a:pPr marL="171450" indent="-171450">
              <a:buFont typeface="Arial" panose="020B0604020202020204" pitchFamily="34" charset="0"/>
              <a:buChar char="•"/>
            </a:pPr>
            <a:r>
              <a:rPr lang="en-GB" b="1" i="1" dirty="0"/>
              <a:t>When you have met one autistic child, you have met one autistic child.  This is the same when working with families, every family is individual too.</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E5E39196-4C92-4E81-859C-93AFE14AB258}" type="slidenum">
              <a:rPr lang="en-GB" smtClean="0"/>
              <a:t>5</a:t>
            </a:fld>
            <a:endParaRPr lang="en-GB"/>
          </a:p>
        </p:txBody>
      </p:sp>
    </p:spTree>
    <p:extLst>
      <p:ext uri="{BB962C8B-B14F-4D97-AF65-F5344CB8AC3E}">
        <p14:creationId xmlns:p14="http://schemas.microsoft.com/office/powerpoint/2010/main" val="1049581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CETR – Care, education and treatment reviews</a:t>
            </a:r>
          </a:p>
          <a:p>
            <a:endParaRPr lang="en-GB" dirty="0"/>
          </a:p>
          <a:p>
            <a:endParaRPr lang="en-GB" dirty="0"/>
          </a:p>
        </p:txBody>
      </p:sp>
      <p:sp>
        <p:nvSpPr>
          <p:cNvPr id="4" name="Slide Number Placeholder 3"/>
          <p:cNvSpPr>
            <a:spLocks noGrp="1"/>
          </p:cNvSpPr>
          <p:nvPr>
            <p:ph type="sldNum" sz="quarter" idx="5"/>
          </p:nvPr>
        </p:nvSpPr>
        <p:spPr/>
        <p:txBody>
          <a:bodyPr/>
          <a:lstStyle/>
          <a:p>
            <a:fld id="{E5E39196-4C92-4E81-859C-93AFE14AB258}" type="slidenum">
              <a:rPr lang="en-GB" smtClean="0"/>
              <a:t>6</a:t>
            </a:fld>
            <a:endParaRPr lang="en-GB"/>
          </a:p>
        </p:txBody>
      </p:sp>
    </p:spTree>
    <p:extLst>
      <p:ext uri="{BB962C8B-B14F-4D97-AF65-F5344CB8AC3E}">
        <p14:creationId xmlns:p14="http://schemas.microsoft.com/office/powerpoint/2010/main" val="1811605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3. – Chn with social communication needs – with or without a diagnosis or going through assessment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4. </a:t>
            </a:r>
            <a:r>
              <a:rPr lang="en-GB" sz="1200" b="1" i="1" u="none" dirty="0"/>
              <a:t>PCF work with the school to support parents/carers with children on roll with social communication difficulties.  Baseline surveys at the  beginning of the project will provide us with a starting point.  The PCF will organise sessions with families which are informal but the themes of these sessions will be driven by the families feedback / needs and at their pace, and will work with the MHST within the school.  This will operate similar to the PCF’s outreach programme we offer, and will be for the parents of each particular setting.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u="none" dirty="0"/>
              <a:t>4.MHST will work closely with PCF, families and school.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u="none" dirty="0"/>
              <a:t>5. Understanding myself is an opportunity for the child/young person’s voice to be heard.</a:t>
            </a:r>
          </a:p>
          <a:p>
            <a:endParaRPr lang="en-GB" dirty="0"/>
          </a:p>
        </p:txBody>
      </p:sp>
      <p:sp>
        <p:nvSpPr>
          <p:cNvPr id="4" name="Slide Number Placeholder 3"/>
          <p:cNvSpPr>
            <a:spLocks noGrp="1"/>
          </p:cNvSpPr>
          <p:nvPr>
            <p:ph type="sldNum" sz="quarter" idx="5"/>
          </p:nvPr>
        </p:nvSpPr>
        <p:spPr/>
        <p:txBody>
          <a:bodyPr/>
          <a:lstStyle/>
          <a:p>
            <a:fld id="{E5E39196-4C92-4E81-859C-93AFE14AB258}" type="slidenum">
              <a:rPr lang="en-GB" smtClean="0"/>
              <a:t>7</a:t>
            </a:fld>
            <a:endParaRPr lang="en-GB"/>
          </a:p>
        </p:txBody>
      </p:sp>
    </p:spTree>
    <p:extLst>
      <p:ext uri="{BB962C8B-B14F-4D97-AF65-F5344CB8AC3E}">
        <p14:creationId xmlns:p14="http://schemas.microsoft.com/office/powerpoint/2010/main" val="3978350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Overview of who is involved.</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Project Co-Ordinator is Carla Scaife from Darlington Parent Carer Forum (co-delivered this project in Darlington and surrounding area and is currently on a phase 3 roll out. Outcomes seen so far – improved attendance, attainment and engagement in lessons).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indent="0">
              <a:buNone/>
            </a:pPr>
            <a:r>
              <a:rPr lang="en-GB" sz="1200" dirty="0">
                <a:latin typeface="Arial" panose="020B0604020202020204" pitchFamily="34" charset="0"/>
                <a:cs typeface="Arial" panose="020B0604020202020204" pitchFamily="34" charset="0"/>
              </a:rPr>
              <a:t>Charlotte Mitchell (Head of Commissioning, Children’s and Maternity Heywood, Middleton and Rochdale CCG).</a:t>
            </a:r>
          </a:p>
          <a:p>
            <a:endParaRPr lang="en-GB" dirty="0"/>
          </a:p>
          <a:p>
            <a:endParaRPr lang="en-GB" dirty="0"/>
          </a:p>
          <a:p>
            <a:r>
              <a:rPr lang="en-GB" b="1" i="1" dirty="0"/>
              <a:t>Do we need an overview of the extended Oldham team?</a:t>
            </a:r>
          </a:p>
        </p:txBody>
      </p:sp>
      <p:sp>
        <p:nvSpPr>
          <p:cNvPr id="4" name="Slide Number Placeholder 3"/>
          <p:cNvSpPr>
            <a:spLocks noGrp="1"/>
          </p:cNvSpPr>
          <p:nvPr>
            <p:ph type="sldNum" sz="quarter" idx="5"/>
          </p:nvPr>
        </p:nvSpPr>
        <p:spPr/>
        <p:txBody>
          <a:bodyPr/>
          <a:lstStyle/>
          <a:p>
            <a:fld id="{E5E39196-4C92-4E81-859C-93AFE14AB258}" type="slidenum">
              <a:rPr lang="en-GB" smtClean="0"/>
              <a:t>8</a:t>
            </a:fld>
            <a:endParaRPr lang="en-GB"/>
          </a:p>
        </p:txBody>
      </p:sp>
    </p:spTree>
    <p:extLst>
      <p:ext uri="{BB962C8B-B14F-4D97-AF65-F5344CB8AC3E}">
        <p14:creationId xmlns:p14="http://schemas.microsoft.com/office/powerpoint/2010/main" val="2704004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Core Expectations fit within three elements . A personalised school action plan will be generated with each school based on survey results – feedback from parents/carers and staff and self assessment activities using the AET Standards framework that fit within the three elements.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r>
              <a:rPr lang="en-GB" sz="1200" dirty="0">
                <a:latin typeface="Arial" panose="020B0604020202020204" pitchFamily="34" charset="0"/>
                <a:cs typeface="Arial" panose="020B0604020202020204" pitchFamily="34" charset="0"/>
              </a:rPr>
              <a:t>By developing the whole school community’s understanding of autism this should result in better understanding of the challenges faced, the right adjustments being put in place and therefore reducing inappropriate educational exclusions, – move on to next slide to discuss the other outcomes:</a:t>
            </a:r>
          </a:p>
          <a:p>
            <a:pPr marL="0" indent="0" algn="l">
              <a:buNone/>
            </a:pPr>
            <a:endParaRPr lang="en-GB" sz="1200" dirty="0">
              <a:latin typeface="Arial" panose="020B0604020202020204" pitchFamily="34" charset="0"/>
              <a:cs typeface="Arial" panose="020B0604020202020204" pitchFamily="34" charset="0"/>
            </a:endParaRPr>
          </a:p>
          <a:p>
            <a:pPr marL="0" indent="0" algn="l">
              <a:buNone/>
            </a:pPr>
            <a:r>
              <a:rPr lang="en-GB" sz="1200" dirty="0">
                <a:latin typeface="Arial" panose="020B0604020202020204" pitchFamily="34" charset="0"/>
                <a:cs typeface="Arial" panose="020B0604020202020204" pitchFamily="34" charset="0"/>
              </a:rPr>
              <a:t>Autism Ambassadors/ Autism Champions/ Autism Leads</a:t>
            </a:r>
          </a:p>
          <a:p>
            <a:pPr marL="0" indent="0" algn="l">
              <a:buNone/>
            </a:pPr>
            <a:r>
              <a:rPr lang="en-GB" sz="1200" dirty="0">
                <a:latin typeface="Arial" panose="020B0604020202020204" pitchFamily="34" charset="0"/>
                <a:cs typeface="Arial" panose="020B0604020202020204" pitchFamily="34" charset="0"/>
              </a:rPr>
              <a:t>We would like to Launch to parents during National Autism </a:t>
            </a:r>
            <a:r>
              <a:rPr lang="en-GB" sz="1200" b="1" i="1" dirty="0">
                <a:latin typeface="Arial" panose="020B0604020202020204" pitchFamily="34" charset="0"/>
                <a:cs typeface="Arial" panose="020B0604020202020204" pitchFamily="34" charset="0"/>
              </a:rPr>
              <a:t>Acceptance</a:t>
            </a:r>
            <a:r>
              <a:rPr lang="en-GB" sz="1200" dirty="0">
                <a:latin typeface="Arial" panose="020B0604020202020204" pitchFamily="34" charset="0"/>
                <a:cs typeface="Arial" panose="020B0604020202020204" pitchFamily="34" charset="0"/>
              </a:rPr>
              <a:t> week 28</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March – 3</a:t>
            </a:r>
            <a:r>
              <a:rPr lang="en-GB" sz="1200" baseline="30000" dirty="0">
                <a:latin typeface="Arial" panose="020B0604020202020204" pitchFamily="34" charset="0"/>
                <a:cs typeface="Arial" panose="020B0604020202020204" pitchFamily="34" charset="0"/>
              </a:rPr>
              <a:t>rd</a:t>
            </a:r>
            <a:endParaRPr lang="en-GB" dirty="0"/>
          </a:p>
          <a:p>
            <a:endParaRPr lang="en-GB" dirty="0"/>
          </a:p>
        </p:txBody>
      </p:sp>
      <p:sp>
        <p:nvSpPr>
          <p:cNvPr id="4" name="Slide Number Placeholder 3"/>
          <p:cNvSpPr>
            <a:spLocks noGrp="1"/>
          </p:cNvSpPr>
          <p:nvPr>
            <p:ph type="sldNum" sz="quarter" idx="5"/>
          </p:nvPr>
        </p:nvSpPr>
        <p:spPr/>
        <p:txBody>
          <a:bodyPr/>
          <a:lstStyle/>
          <a:p>
            <a:fld id="{E5E39196-4C92-4E81-859C-93AFE14AB258}" type="slidenum">
              <a:rPr lang="en-GB" smtClean="0"/>
              <a:t>9</a:t>
            </a:fld>
            <a:endParaRPr lang="en-GB"/>
          </a:p>
        </p:txBody>
      </p:sp>
    </p:spTree>
    <p:extLst>
      <p:ext uri="{BB962C8B-B14F-4D97-AF65-F5344CB8AC3E}">
        <p14:creationId xmlns:p14="http://schemas.microsoft.com/office/powerpoint/2010/main" val="3012653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i="1" dirty="0"/>
          </a:p>
        </p:txBody>
      </p:sp>
      <p:sp>
        <p:nvSpPr>
          <p:cNvPr id="4" name="Slide Number Placeholder 3"/>
          <p:cNvSpPr>
            <a:spLocks noGrp="1"/>
          </p:cNvSpPr>
          <p:nvPr>
            <p:ph type="sldNum" sz="quarter" idx="5"/>
          </p:nvPr>
        </p:nvSpPr>
        <p:spPr/>
        <p:txBody>
          <a:bodyPr/>
          <a:lstStyle/>
          <a:p>
            <a:fld id="{E5E39196-4C92-4E81-859C-93AFE14AB258}" type="slidenum">
              <a:rPr lang="en-GB" smtClean="0"/>
              <a:t>10</a:t>
            </a:fld>
            <a:endParaRPr lang="en-GB"/>
          </a:p>
        </p:txBody>
      </p:sp>
    </p:spTree>
    <p:extLst>
      <p:ext uri="{BB962C8B-B14F-4D97-AF65-F5344CB8AC3E}">
        <p14:creationId xmlns:p14="http://schemas.microsoft.com/office/powerpoint/2010/main" val="373256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an opportunity to change behaviour and culture and will support a shared understanding &amp; appreciation of different worlds (school and home).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Other support by way of workshops and resources will be available to parents and carers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Facilitate multidisciplinary working and support e.g., training from health care professionals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Link to ideas on summary document e.g.,  Coffee mornings, support staff Autism awareness training, learning walks, environmental audits using AET documents, assemblies, workshops, group interventions  </a:t>
            </a:r>
          </a:p>
          <a:p>
            <a:endParaRPr lang="en-GB" dirty="0"/>
          </a:p>
        </p:txBody>
      </p:sp>
      <p:sp>
        <p:nvSpPr>
          <p:cNvPr id="4" name="Slide Number Placeholder 3"/>
          <p:cNvSpPr>
            <a:spLocks noGrp="1"/>
          </p:cNvSpPr>
          <p:nvPr>
            <p:ph type="sldNum" sz="quarter" idx="5"/>
          </p:nvPr>
        </p:nvSpPr>
        <p:spPr/>
        <p:txBody>
          <a:bodyPr/>
          <a:lstStyle/>
          <a:p>
            <a:fld id="{E5E39196-4C92-4E81-859C-93AFE14AB258}" type="slidenum">
              <a:rPr lang="en-GB" smtClean="0"/>
              <a:t>11</a:t>
            </a:fld>
            <a:endParaRPr lang="en-GB"/>
          </a:p>
        </p:txBody>
      </p:sp>
    </p:spTree>
    <p:extLst>
      <p:ext uri="{BB962C8B-B14F-4D97-AF65-F5344CB8AC3E}">
        <p14:creationId xmlns:p14="http://schemas.microsoft.com/office/powerpoint/2010/main" val="3360882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145453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94046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22250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119353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69134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3710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862538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069649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238654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85584D-7D79-4248-9986-4CA35242F944}"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464254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485584D-7D79-4248-9986-4CA35242F944}" type="datetimeFigureOut">
              <a:rPr lang="en-US" smtClean="0"/>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40235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485584D-7D79-4248-9986-4CA35242F944}" type="datetimeFigureOut">
              <a:rPr lang="en-US" smtClean="0"/>
              <a:t>4/27/2022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167309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85584D-7D79-4248-9986-4CA35242F944}" type="datetimeFigureOut">
              <a:rPr lang="en-US" smtClean="0"/>
              <a:t>4/27/2022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45092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5584D-7D79-4248-9986-4CA35242F944}" type="datetimeFigureOut">
              <a:rPr lang="en-US" smtClean="0"/>
              <a:t>4/27/2022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291647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85584D-7D79-4248-9986-4CA35242F944}" type="datetimeFigureOut">
              <a:rPr lang="en-US" smtClean="0"/>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035639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
        <p:nvSpPr>
          <p:cNvPr id="5" name="Date Placeholder 4"/>
          <p:cNvSpPr>
            <a:spLocks noGrp="1"/>
          </p:cNvSpPr>
          <p:nvPr>
            <p:ph type="dt" sz="half" idx="10"/>
          </p:nvPr>
        </p:nvSpPr>
        <p:spPr/>
        <p:txBody>
          <a:bodyPr/>
          <a:lstStyle/>
          <a:p>
            <a:fld id="{C485584D-7D79-4248-9986-4CA35242F944}" type="datetimeFigureOut">
              <a:rPr lang="en-US" smtClean="0"/>
              <a:t>4/27/2022</a:t>
            </a:fld>
            <a:endParaRPr lang="en-US"/>
          </a:p>
        </p:txBody>
      </p:sp>
    </p:spTree>
    <p:extLst>
      <p:ext uri="{BB962C8B-B14F-4D97-AF65-F5344CB8AC3E}">
        <p14:creationId xmlns:p14="http://schemas.microsoft.com/office/powerpoint/2010/main" val="651994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485584D-7D79-4248-9986-4CA35242F944}" type="datetimeFigureOut">
              <a:rPr lang="en-US" smtClean="0"/>
              <a:t>4/27/2022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9590046-DA73-4BBF-84B5-C08E6F75191A}" type="slidenum">
              <a:rPr lang="en-US" smtClean="0"/>
              <a:t>‹#›</a:t>
            </a:fld>
            <a:endParaRPr lang="en-US"/>
          </a:p>
        </p:txBody>
      </p:sp>
    </p:spTree>
    <p:extLst>
      <p:ext uri="{BB962C8B-B14F-4D97-AF65-F5344CB8AC3E}">
        <p14:creationId xmlns:p14="http://schemas.microsoft.com/office/powerpoint/2010/main" val="45253359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4" name="Group 70">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6" name="Straight Connector 71">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8" name="Straight Connector 72">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0"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Isosceles Triangle 75">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Isosceles Triangle 79">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05" name="Rectangle 82">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6" name="Rectangle 8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Connector 86">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8" name="Straight Connector 88">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0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5" name="Isosceles Triangle 94">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7"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9" name="Isosceles Triangle 98">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1" name="Freeform: Shape 100">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AAA20EA-65BA-4397-B482-B2E30410C0F5}"/>
              </a:ext>
            </a:extLst>
          </p:cNvPr>
          <p:cNvSpPr>
            <a:spLocks noGrp="1"/>
          </p:cNvSpPr>
          <p:nvPr>
            <p:ph type="ctrTitle"/>
          </p:nvPr>
        </p:nvSpPr>
        <p:spPr>
          <a:xfrm>
            <a:off x="7181723" y="609600"/>
            <a:ext cx="4512989" cy="2227730"/>
          </a:xfrm>
        </p:spPr>
        <p:txBody>
          <a:bodyPr vert="horz" lIns="91440" tIns="45720" rIns="91440" bIns="45720" rtlCol="0" anchor="ctr">
            <a:normAutofit/>
          </a:bodyPr>
          <a:lstStyle/>
          <a:p>
            <a:pPr algn="l"/>
            <a:r>
              <a:rPr lang="en-US" sz="3600">
                <a:solidFill>
                  <a:srgbClr val="FFFFFF"/>
                </a:solidFill>
              </a:rPr>
              <a:t>Autism in Schools Project</a:t>
            </a:r>
          </a:p>
        </p:txBody>
      </p:sp>
      <p:pic>
        <p:nvPicPr>
          <p:cNvPr id="4" name="Picture 3">
            <a:extLst>
              <a:ext uri="{FF2B5EF4-FFF2-40B4-BE49-F238E27FC236}">
                <a16:creationId xmlns:a16="http://schemas.microsoft.com/office/drawing/2014/main" id="{206FC161-CFC4-4238-8F27-02BDD93F4CC2}"/>
              </a:ext>
            </a:extLst>
          </p:cNvPr>
          <p:cNvPicPr>
            <a:picLocks noChangeAspect="1"/>
          </p:cNvPicPr>
          <p:nvPr/>
        </p:nvPicPr>
        <p:blipFill rotWithShape="1">
          <a:blip r:embed="rId2"/>
          <a:srcRect l="9091" t="48864"/>
          <a:stretch/>
        </p:blipFill>
        <p:spPr>
          <a:xfrm>
            <a:off x="757251" y="2388738"/>
            <a:ext cx="3856774" cy="2169422"/>
          </a:xfrm>
          <a:prstGeom prst="rect">
            <a:avLst/>
          </a:prstGeom>
        </p:spPr>
      </p:pic>
      <p:sp>
        <p:nvSpPr>
          <p:cNvPr id="3" name="Subtitle 2">
            <a:extLst>
              <a:ext uri="{FF2B5EF4-FFF2-40B4-BE49-F238E27FC236}">
                <a16:creationId xmlns:a16="http://schemas.microsoft.com/office/drawing/2014/main" id="{6528A8E7-3300-441C-B84F-051ABC4D8918}"/>
              </a:ext>
            </a:extLst>
          </p:cNvPr>
          <p:cNvSpPr>
            <a:spLocks noGrp="1"/>
          </p:cNvSpPr>
          <p:nvPr>
            <p:ph type="subTitle" idx="1"/>
          </p:nvPr>
        </p:nvSpPr>
        <p:spPr>
          <a:xfrm>
            <a:off x="7181725" y="2837329"/>
            <a:ext cx="4512988" cy="3317938"/>
          </a:xfrm>
        </p:spPr>
        <p:txBody>
          <a:bodyPr vert="horz" lIns="91440" tIns="45720" rIns="91440" bIns="45720" rtlCol="0" anchor="t">
            <a:normAutofit/>
          </a:bodyPr>
          <a:lstStyle/>
          <a:p>
            <a:pPr algn="l">
              <a:buFont typeface="Wingdings 3" charset="2"/>
              <a:buChar char=""/>
            </a:pPr>
            <a:r>
              <a:rPr lang="en-US" dirty="0">
                <a:solidFill>
                  <a:srgbClr val="FFFFFF"/>
                </a:solidFill>
              </a:rPr>
              <a:t>Greater Manchester Steering Group</a:t>
            </a:r>
          </a:p>
          <a:p>
            <a:pPr algn="l">
              <a:buFont typeface="Wingdings 3" charset="2"/>
              <a:buChar char=""/>
            </a:pPr>
            <a:r>
              <a:rPr lang="en-US" dirty="0">
                <a:solidFill>
                  <a:srgbClr val="FFFFFF"/>
                </a:solidFill>
              </a:rPr>
              <a:t>Incorporating WIGAN’S Plan</a:t>
            </a:r>
          </a:p>
          <a:p>
            <a:pPr algn="l">
              <a:buFont typeface="Wingdings 3" charset="2"/>
              <a:buChar char=""/>
            </a:pPr>
            <a:r>
              <a:rPr lang="en-US" dirty="0">
                <a:solidFill>
                  <a:srgbClr val="FFFFFF"/>
                </a:solidFill>
              </a:rPr>
              <a:t>Charmaine Tarring Service Lead SEND  </a:t>
            </a:r>
          </a:p>
          <a:p>
            <a:pPr algn="l">
              <a:buFont typeface="Wingdings 3" charset="2"/>
              <a:buChar char=""/>
            </a:pPr>
            <a:r>
              <a:rPr lang="en-US" dirty="0">
                <a:solidFill>
                  <a:srgbClr val="FFFFFF"/>
                </a:solidFill>
              </a:rPr>
              <a:t>Luisa Preston Wigan Parent </a:t>
            </a:r>
            <a:r>
              <a:rPr lang="en-US" dirty="0" err="1">
                <a:solidFill>
                  <a:srgbClr val="FFFFFF"/>
                </a:solidFill>
              </a:rPr>
              <a:t>Carer</a:t>
            </a:r>
            <a:r>
              <a:rPr lang="en-US" dirty="0">
                <a:solidFill>
                  <a:srgbClr val="FFFFFF"/>
                </a:solidFill>
              </a:rPr>
              <a:t> Forum      </a:t>
            </a:r>
          </a:p>
          <a:p>
            <a:pPr algn="l">
              <a:buFont typeface="Wingdings 3" charset="2"/>
              <a:buChar char=""/>
            </a:pPr>
            <a:endParaRPr lang="en-US" dirty="0">
              <a:solidFill>
                <a:srgbClr val="FFFFFF"/>
              </a:solidFill>
            </a:endParaRPr>
          </a:p>
        </p:txBody>
      </p:sp>
    </p:spTree>
    <p:extLst>
      <p:ext uri="{BB962C8B-B14F-4D97-AF65-F5344CB8AC3E}">
        <p14:creationId xmlns:p14="http://schemas.microsoft.com/office/powerpoint/2010/main" val="314277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0E899-AA76-4AF8-A0C6-8B6AB8B3E1C3}"/>
              </a:ext>
            </a:extLst>
          </p:cNvPr>
          <p:cNvSpPr>
            <a:spLocks noGrp="1"/>
          </p:cNvSpPr>
          <p:nvPr>
            <p:ph type="title"/>
          </p:nvPr>
        </p:nvSpPr>
        <p:spPr>
          <a:xfrm>
            <a:off x="245534" y="219075"/>
            <a:ext cx="11032066" cy="596900"/>
          </a:xfrm>
        </p:spPr>
        <p:txBody>
          <a:bodyPr>
            <a:normAutofit fontScale="90000"/>
          </a:bodyPr>
          <a:lstStyle/>
          <a:p>
            <a:r>
              <a:rPr lang="en-GB" dirty="0"/>
              <a:t>What are our ambitions for the outcomes?</a:t>
            </a:r>
          </a:p>
        </p:txBody>
      </p:sp>
      <p:graphicFrame>
        <p:nvGraphicFramePr>
          <p:cNvPr id="5" name="Content Placeholder 2">
            <a:extLst>
              <a:ext uri="{FF2B5EF4-FFF2-40B4-BE49-F238E27FC236}">
                <a16:creationId xmlns:a16="http://schemas.microsoft.com/office/drawing/2014/main" id="{4FF74F8B-E483-4CC0-963D-D492B8854528}"/>
              </a:ext>
            </a:extLst>
          </p:cNvPr>
          <p:cNvGraphicFramePr>
            <a:graphicFrameLocks noGrp="1"/>
          </p:cNvGraphicFramePr>
          <p:nvPr>
            <p:ph idx="1"/>
            <p:extLst>
              <p:ext uri="{D42A27DB-BD31-4B8C-83A1-F6EECF244321}">
                <p14:modId xmlns:p14="http://schemas.microsoft.com/office/powerpoint/2010/main" val="2992298283"/>
              </p:ext>
            </p:extLst>
          </p:nvPr>
        </p:nvGraphicFramePr>
        <p:xfrm>
          <a:off x="461963" y="968375"/>
          <a:ext cx="11412537" cy="5670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357072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F854B-B36F-4ADB-AEDF-887609DAB926}"/>
              </a:ext>
            </a:extLst>
          </p:cNvPr>
          <p:cNvSpPr>
            <a:spLocks noGrp="1"/>
          </p:cNvSpPr>
          <p:nvPr>
            <p:ph type="title"/>
          </p:nvPr>
        </p:nvSpPr>
        <p:spPr>
          <a:xfrm>
            <a:off x="677334" y="609600"/>
            <a:ext cx="8596668" cy="1320800"/>
          </a:xfrm>
        </p:spPr>
        <p:txBody>
          <a:bodyPr>
            <a:normAutofit/>
          </a:bodyPr>
          <a:lstStyle/>
          <a:p>
            <a:r>
              <a:rPr lang="en-GB"/>
              <a:t>The Project Team – what will each partner do?</a:t>
            </a:r>
          </a:p>
        </p:txBody>
      </p:sp>
      <p:graphicFrame>
        <p:nvGraphicFramePr>
          <p:cNvPr id="24" name="Content Placeholder 2">
            <a:extLst>
              <a:ext uri="{FF2B5EF4-FFF2-40B4-BE49-F238E27FC236}">
                <a16:creationId xmlns:a16="http://schemas.microsoft.com/office/drawing/2014/main" id="{F2C1A25E-E7C7-400B-953A-903E1F4C4F24}"/>
              </a:ext>
            </a:extLst>
          </p:cNvPr>
          <p:cNvGraphicFramePr>
            <a:graphicFrameLocks noGrp="1"/>
          </p:cNvGraphicFramePr>
          <p:nvPr>
            <p:ph idx="1"/>
            <p:extLst>
              <p:ext uri="{D42A27DB-BD31-4B8C-83A1-F6EECF244321}">
                <p14:modId xmlns:p14="http://schemas.microsoft.com/office/powerpoint/2010/main" val="1086047046"/>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0291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CEE85A-5788-4124-9228-27177D5DF04F}"/>
              </a:ext>
            </a:extLst>
          </p:cNvPr>
          <p:cNvSpPr txBox="1"/>
          <p:nvPr/>
        </p:nvSpPr>
        <p:spPr>
          <a:xfrm>
            <a:off x="654909" y="407774"/>
            <a:ext cx="7055708" cy="5632311"/>
          </a:xfrm>
          <a:prstGeom prst="rect">
            <a:avLst/>
          </a:prstGeom>
          <a:noFill/>
        </p:spPr>
        <p:txBody>
          <a:bodyPr wrap="square" rtlCol="0">
            <a:spAutoFit/>
          </a:bodyPr>
          <a:lstStyle/>
          <a:p>
            <a:endParaRPr lang="en-GB" dirty="0"/>
          </a:p>
          <a:p>
            <a:pPr marL="0" indent="0">
              <a:buFont typeface="Wingdings 3" charset="2"/>
              <a:buNone/>
            </a:pPr>
            <a:r>
              <a:rPr lang="en-GB" sz="1800" b="1" dirty="0">
                <a:latin typeface="Arial" panose="020B0604020202020204" pitchFamily="34" charset="0"/>
                <a:cs typeface="Arial" panose="020B0604020202020204" pitchFamily="34" charset="0"/>
              </a:rPr>
              <a:t>Core aims: </a:t>
            </a:r>
          </a:p>
          <a:p>
            <a:r>
              <a:rPr lang="en-GB" sz="1800" dirty="0">
                <a:latin typeface="Arial" panose="020B0604020202020204" pitchFamily="34" charset="0"/>
                <a:cs typeface="Arial" panose="020B0604020202020204" pitchFamily="34" charset="0"/>
              </a:rPr>
              <a:t>‘To develop the whole school community’s understanding of Autism’</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How:</a:t>
            </a:r>
          </a:p>
          <a:p>
            <a:endParaRPr lang="en-GB" b="1"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1.</a:t>
            </a:r>
            <a:r>
              <a:rPr lang="en-GB" sz="1800" b="1" dirty="0">
                <a:latin typeface="Arial" panose="020B0604020202020204" pitchFamily="34" charset="0"/>
                <a:cs typeface="Arial" panose="020B0604020202020204" pitchFamily="34" charset="0"/>
              </a:rPr>
              <a:t>Building relationships and networks of support</a:t>
            </a:r>
          </a:p>
          <a:p>
            <a:r>
              <a:rPr lang="en-GB" sz="1800" dirty="0">
                <a:latin typeface="Arial" panose="020B0604020202020204" pitchFamily="34" charset="0"/>
                <a:cs typeface="Arial" panose="020B0604020202020204" pitchFamily="34" charset="0"/>
              </a:rPr>
              <a:t>Parent carer forums – family/parent support groups in schools </a:t>
            </a:r>
          </a:p>
          <a:p>
            <a:r>
              <a:rPr lang="en-GB" sz="1800" dirty="0">
                <a:latin typeface="Arial" panose="020B0604020202020204" pitchFamily="34" charset="0"/>
                <a:cs typeface="Arial" panose="020B0604020202020204" pitchFamily="34" charset="0"/>
              </a:rPr>
              <a:t>Education, health, and social care professionals coming together  </a:t>
            </a:r>
          </a:p>
          <a:p>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2. </a:t>
            </a:r>
            <a:r>
              <a:rPr lang="en-GB" sz="1800" b="1" dirty="0">
                <a:latin typeface="Arial" panose="020B0604020202020204" pitchFamily="34" charset="0"/>
                <a:cs typeface="Arial" panose="020B0604020202020204" pitchFamily="34" charset="0"/>
              </a:rPr>
              <a:t>Learning opportunities for schools, parent carer forums and families</a:t>
            </a:r>
          </a:p>
          <a:p>
            <a:r>
              <a:rPr lang="en-GB" sz="1800" dirty="0">
                <a:latin typeface="Arial" panose="020B0604020202020204" pitchFamily="34" charset="0"/>
                <a:cs typeface="Arial" panose="020B0604020202020204" pitchFamily="34" charset="0"/>
              </a:rPr>
              <a:t>Modules and Learning sets </a:t>
            </a:r>
          </a:p>
          <a:p>
            <a:pPr>
              <a:buFont typeface="Wingdings" panose="05000000000000000000" pitchFamily="2" charset="2"/>
              <a:buChar char="v"/>
            </a:pPr>
            <a:endParaRPr lang="en-GB" sz="1800" b="1" dirty="0">
              <a:latin typeface="Arial" panose="020B0604020202020204" pitchFamily="34" charset="0"/>
              <a:cs typeface="Arial" panose="020B0604020202020204" pitchFamily="34" charset="0"/>
            </a:endParaRPr>
          </a:p>
          <a:p>
            <a:pPr marL="0" indent="0">
              <a:buNone/>
            </a:pPr>
            <a:r>
              <a:rPr lang="en-GB" sz="1800" b="1" dirty="0">
                <a:latin typeface="Arial" panose="020B0604020202020204" pitchFamily="34" charset="0"/>
                <a:cs typeface="Arial" panose="020B0604020202020204" pitchFamily="34" charset="0"/>
              </a:rPr>
              <a:t>3. Autism self -awareness and skills development, hearing the voice of young people</a:t>
            </a:r>
          </a:p>
          <a:p>
            <a:r>
              <a:rPr lang="en-GB" sz="1800" dirty="0">
                <a:latin typeface="Arial" panose="020B0604020202020204" pitchFamily="34" charset="0"/>
                <a:cs typeface="Arial" panose="020B0604020202020204" pitchFamily="34" charset="0"/>
              </a:rPr>
              <a:t>All about me’ – Understanding myself . Young people and families</a:t>
            </a:r>
          </a:p>
          <a:p>
            <a:endParaRPr lang="en-GB" dirty="0"/>
          </a:p>
          <a:p>
            <a:endParaRPr lang="en-GB" dirty="0"/>
          </a:p>
          <a:p>
            <a:endParaRPr lang="en-GB" dirty="0"/>
          </a:p>
        </p:txBody>
      </p:sp>
    </p:spTree>
    <p:extLst>
      <p:ext uri="{BB962C8B-B14F-4D97-AF65-F5344CB8AC3E}">
        <p14:creationId xmlns:p14="http://schemas.microsoft.com/office/powerpoint/2010/main" val="2830111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46BF8-F36C-4440-8492-BA49DA5AC5A0}"/>
              </a:ext>
            </a:extLst>
          </p:cNvPr>
          <p:cNvSpPr>
            <a:spLocks noGrp="1"/>
          </p:cNvSpPr>
          <p:nvPr>
            <p:ph type="title"/>
          </p:nvPr>
        </p:nvSpPr>
        <p:spPr>
          <a:xfrm>
            <a:off x="210803" y="231913"/>
            <a:ext cx="8596668" cy="874643"/>
          </a:xfrm>
        </p:spPr>
        <p:txBody>
          <a:bodyPr/>
          <a:lstStyle/>
          <a:p>
            <a:r>
              <a:rPr lang="en-GB" dirty="0"/>
              <a:t>Where did it all begin? </a:t>
            </a:r>
          </a:p>
        </p:txBody>
      </p:sp>
      <p:sp>
        <p:nvSpPr>
          <p:cNvPr id="3" name="Content Placeholder 2">
            <a:extLst>
              <a:ext uri="{FF2B5EF4-FFF2-40B4-BE49-F238E27FC236}">
                <a16:creationId xmlns:a16="http://schemas.microsoft.com/office/drawing/2014/main" id="{7EB16899-4A0E-4554-8E2E-7C7C11278802}"/>
              </a:ext>
            </a:extLst>
          </p:cNvPr>
          <p:cNvSpPr>
            <a:spLocks noGrp="1"/>
          </p:cNvSpPr>
          <p:nvPr>
            <p:ph idx="1"/>
          </p:nvPr>
        </p:nvSpPr>
        <p:spPr>
          <a:xfrm>
            <a:off x="210803" y="832236"/>
            <a:ext cx="9473141" cy="5519531"/>
          </a:xfrm>
        </p:spPr>
        <p:txBody>
          <a:bodyPr>
            <a:normAutofit/>
          </a:bodyPr>
          <a:lstStyle/>
          <a:p>
            <a:pPr>
              <a:buFont typeface="Wingdings" panose="05000000000000000000" pitchFamily="2" charset="2"/>
              <a:buChar char="Ø"/>
            </a:pPr>
            <a:r>
              <a:rPr lang="en-GB" sz="2000" dirty="0">
                <a:effectLst/>
                <a:latin typeface="Arial" panose="020B0604020202020204" pitchFamily="34" charset="0"/>
                <a:ea typeface="Calibri" panose="020F0502020204030204" pitchFamily="34" charset="0"/>
                <a:cs typeface="Arial" panose="020B0604020202020204" pitchFamily="34" charset="0"/>
              </a:rPr>
              <a:t>Pilot delivered in North Cumbria and the North East . Local context – what was the data telling them?   </a:t>
            </a:r>
          </a:p>
          <a:p>
            <a:pPr marL="0" indent="0">
              <a:buNone/>
            </a:pP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ctr">
              <a:buFont typeface="Calibri" panose="020F0502020204030204" pitchFamily="34" charset="0"/>
              <a:buChar char="-"/>
            </a:pPr>
            <a:r>
              <a:rPr lang="en-GB" dirty="0">
                <a:effectLst/>
                <a:latin typeface="Arial" panose="020B0604020202020204" pitchFamily="34" charset="0"/>
                <a:ea typeface="Calibri" panose="020F0502020204030204" pitchFamily="34" charset="0"/>
                <a:cs typeface="Arial" panose="020B0604020202020204" pitchFamily="34" charset="0"/>
              </a:rPr>
              <a:t>High numbers of children/young people with an ASD diagnosis</a:t>
            </a:r>
          </a:p>
          <a:p>
            <a:pPr marL="342900" lvl="0" indent="-342900" algn="ctr">
              <a:buFont typeface="Calibri" panose="020F0502020204030204" pitchFamily="34" charset="0"/>
              <a:buChar char="-"/>
            </a:pPr>
            <a:r>
              <a:rPr lang="en-GB" dirty="0">
                <a:effectLst/>
                <a:latin typeface="Arial" panose="020B0604020202020204" pitchFamily="34" charset="0"/>
                <a:ea typeface="Calibri" panose="020F0502020204030204" pitchFamily="34" charset="0"/>
                <a:cs typeface="Arial" panose="020B0604020202020204" pitchFamily="34" charset="0"/>
              </a:rPr>
              <a:t>High number of exclusions for autistic children/young people </a:t>
            </a:r>
          </a:p>
          <a:p>
            <a:pPr marL="342900" lvl="0" indent="-342900" algn="ctr">
              <a:buFont typeface="Calibri" panose="020F0502020204030204" pitchFamily="34" charset="0"/>
              <a:buChar char="-"/>
            </a:pPr>
            <a:r>
              <a:rPr lang="en-GB" dirty="0">
                <a:effectLst/>
                <a:latin typeface="Arial" panose="020B0604020202020204" pitchFamily="34" charset="0"/>
                <a:ea typeface="Calibri" panose="020F0502020204030204" pitchFamily="34" charset="0"/>
                <a:cs typeface="Arial" panose="020B0604020202020204" pitchFamily="34" charset="0"/>
              </a:rPr>
              <a:t>Parents feedback ‘too many missed opportunities’</a:t>
            </a:r>
          </a:p>
          <a:p>
            <a:pPr algn="ctr">
              <a:buFont typeface="Calibri" panose="020F0502020204030204" pitchFamily="34" charset="0"/>
              <a:buChar char="-"/>
            </a:pPr>
            <a:r>
              <a:rPr lang="en-GB" dirty="0">
                <a:effectLst/>
                <a:latin typeface="Arial" panose="020B0604020202020204" pitchFamily="34" charset="0"/>
                <a:ea typeface="Calibri" panose="020F0502020204030204" pitchFamily="34" charset="0"/>
                <a:cs typeface="Arial" panose="020B0604020202020204" pitchFamily="34" charset="0"/>
              </a:rPr>
              <a:t>Increased referral and diagnostic waiting </a:t>
            </a:r>
            <a:r>
              <a:rPr lang="en-GB" dirty="0">
                <a:latin typeface="Arial" panose="020B0604020202020204" pitchFamily="34" charset="0"/>
                <a:ea typeface="Calibri" panose="020F0502020204030204" pitchFamily="34" charset="0"/>
                <a:cs typeface="Arial" panose="020B0604020202020204" pitchFamily="34" charset="0"/>
              </a:rPr>
              <a:t>times</a:t>
            </a:r>
          </a:p>
          <a:p>
            <a:pPr algn="ctr">
              <a:buFont typeface="Calibri" panose="020F050202020403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High use of tier 4 beds for Autistic individuals</a:t>
            </a:r>
          </a:p>
          <a:p>
            <a:pPr marL="0" lvl="0" indent="0" algn="ctr">
              <a:buNone/>
            </a:pPr>
            <a:endParaRPr lang="en-GB" dirty="0">
              <a:effectLst/>
              <a:latin typeface="Arial" panose="020B0604020202020204" pitchFamily="34" charset="0"/>
              <a:ea typeface="Calibri" panose="020F0502020204030204" pitchFamily="34" charset="0"/>
              <a:cs typeface="Arial" panose="020B0604020202020204" pitchFamily="34" charset="0"/>
            </a:endParaRPr>
          </a:p>
          <a:p>
            <a:pPr marL="0" lvl="0" indent="0" algn="ctr">
              <a:buNone/>
            </a:pPr>
            <a:endParaRPr lang="en-GB" dirty="0">
              <a:effectLst/>
              <a:latin typeface="Arial" panose="020B0604020202020204" pitchFamily="34" charset="0"/>
              <a:ea typeface="Calibri" panose="020F0502020204030204" pitchFamily="34" charset="0"/>
              <a:cs typeface="Arial" panose="020B0604020202020204" pitchFamily="34" charset="0"/>
            </a:endParaRPr>
          </a:p>
          <a:p>
            <a:pPr lvl="0">
              <a:buFont typeface="Wingdings" panose="05000000000000000000" pitchFamily="2" charset="2"/>
              <a:buChar char="Ø"/>
            </a:pPr>
            <a:r>
              <a:rPr lang="en-GB" sz="2000" dirty="0">
                <a:effectLst/>
                <a:latin typeface="Arial" panose="020B0604020202020204" pitchFamily="34" charset="0"/>
                <a:ea typeface="Calibri" panose="020F0502020204030204" pitchFamily="34" charset="0"/>
                <a:cs typeface="Arial" panose="020B0604020202020204" pitchFamily="34" charset="0"/>
              </a:rPr>
              <a:t>The main aim </a:t>
            </a:r>
            <a:r>
              <a:rPr lang="en-GB" sz="2000" b="1" i="1"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‘To reduce inappropriate educational exclusions and hospital admissions for children and young people with learning disabilities, autism spectrum conditions (ASCs) and/or challenging behaviour.</a:t>
            </a:r>
          </a:p>
          <a:p>
            <a:endParaRPr lang="en-GB" dirty="0"/>
          </a:p>
        </p:txBody>
      </p:sp>
      <p:sp>
        <p:nvSpPr>
          <p:cNvPr id="4" name="Rectangle: Rounded Corners 3">
            <a:extLst>
              <a:ext uri="{FF2B5EF4-FFF2-40B4-BE49-F238E27FC236}">
                <a16:creationId xmlns:a16="http://schemas.microsoft.com/office/drawing/2014/main" id="{9C54D6EC-D411-45B0-A7A1-4844E1B0592A}"/>
              </a:ext>
            </a:extLst>
          </p:cNvPr>
          <p:cNvSpPr/>
          <p:nvPr/>
        </p:nvSpPr>
        <p:spPr>
          <a:xfrm>
            <a:off x="9683944" y="1289436"/>
            <a:ext cx="2313399" cy="1385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latin typeface="Arial" panose="020B0604020202020204" pitchFamily="34" charset="0"/>
              <a:ea typeface="Calibri" panose="020F0502020204030204" pitchFamily="34" charset="0"/>
              <a:cs typeface="Arial" panose="020B0604020202020204" pitchFamily="34" charset="0"/>
            </a:endParaRPr>
          </a:p>
          <a:p>
            <a:pPr algn="ctr"/>
            <a:r>
              <a:rPr lang="en-GB" b="1" dirty="0">
                <a:latin typeface="Arial" panose="020B0604020202020204" pitchFamily="34" charset="0"/>
                <a:ea typeface="Calibri" panose="020F0502020204030204" pitchFamily="34" charset="0"/>
                <a:cs typeface="Arial" panose="020B0604020202020204" pitchFamily="34" charset="0"/>
              </a:rPr>
              <a:t>Transformation</a:t>
            </a:r>
            <a:r>
              <a:rPr lang="en-GB" dirty="0">
                <a:latin typeface="Arial" panose="020B0604020202020204" pitchFamily="34" charset="0"/>
                <a:ea typeface="Calibri" panose="020F0502020204030204" pitchFamily="34" charset="0"/>
                <a:cs typeface="Arial" panose="020B0604020202020204" pitchFamily="34" charset="0"/>
              </a:rPr>
              <a:t> programme </a:t>
            </a:r>
            <a:r>
              <a:rPr lang="en-GB" b="1" dirty="0">
                <a:latin typeface="Arial" panose="020B0604020202020204" pitchFamily="34" charset="0"/>
                <a:ea typeface="Calibri" panose="020F0502020204030204" pitchFamily="34" charset="0"/>
                <a:cs typeface="Arial" panose="020B0604020202020204" pitchFamily="34" charset="0"/>
              </a:rPr>
              <a:t>not a training </a:t>
            </a:r>
            <a:r>
              <a:rPr lang="en-GB" dirty="0">
                <a:latin typeface="Arial" panose="020B0604020202020204" pitchFamily="34" charset="0"/>
                <a:ea typeface="Calibri" panose="020F0502020204030204" pitchFamily="34" charset="0"/>
                <a:cs typeface="Arial" panose="020B0604020202020204" pitchFamily="34" charset="0"/>
              </a:rPr>
              <a:t>programme </a:t>
            </a:r>
          </a:p>
          <a:p>
            <a:pPr algn="ctr"/>
            <a:endParaRPr lang="en-GB" dirty="0"/>
          </a:p>
        </p:txBody>
      </p:sp>
      <p:sp>
        <p:nvSpPr>
          <p:cNvPr id="5" name="Rectangle: Rounded Corners 4">
            <a:extLst>
              <a:ext uri="{FF2B5EF4-FFF2-40B4-BE49-F238E27FC236}">
                <a16:creationId xmlns:a16="http://schemas.microsoft.com/office/drawing/2014/main" id="{9DCDD698-DB2C-41EA-A894-E2D058C467C9}"/>
              </a:ext>
            </a:extLst>
          </p:cNvPr>
          <p:cNvSpPr/>
          <p:nvPr/>
        </p:nvSpPr>
        <p:spPr>
          <a:xfrm>
            <a:off x="9863300" y="3188971"/>
            <a:ext cx="1954686" cy="994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a typeface="Calibri" panose="020F0502020204030204" pitchFamily="34" charset="0"/>
              <a:cs typeface="Arial" panose="020B0604020202020204" pitchFamily="34" charset="0"/>
            </a:endParaRPr>
          </a:p>
          <a:p>
            <a:pPr algn="ctr"/>
            <a:r>
              <a:rPr lang="en-GB" dirty="0">
                <a:latin typeface="Arial" panose="020B0604020202020204" pitchFamily="34" charset="0"/>
                <a:ea typeface="Calibri" panose="020F0502020204030204" pitchFamily="34" charset="0"/>
                <a:cs typeface="Arial" panose="020B0604020202020204" pitchFamily="34" charset="0"/>
              </a:rPr>
              <a:t>A ‘Multiagency’ approach</a:t>
            </a:r>
          </a:p>
          <a:p>
            <a:pPr algn="ctr"/>
            <a:endParaRPr lang="en-GB" dirty="0"/>
          </a:p>
        </p:txBody>
      </p:sp>
    </p:spTree>
    <p:extLst>
      <p:ext uri="{BB962C8B-B14F-4D97-AF65-F5344CB8AC3E}">
        <p14:creationId xmlns:p14="http://schemas.microsoft.com/office/powerpoint/2010/main" val="1774408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7" name="Rectangle 63">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9" name="Rectangle 65">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67">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3" name="Straight Connector 69">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84"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Isosceles Triangle 75">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Isosceles Triangle 79">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Freeform: Shape 81">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664266F-F6E3-463C-BA55-D49CB2EEE169}"/>
              </a:ext>
            </a:extLst>
          </p:cNvPr>
          <p:cNvSpPr>
            <a:spLocks noGrp="1"/>
          </p:cNvSpPr>
          <p:nvPr>
            <p:ph type="title"/>
          </p:nvPr>
        </p:nvSpPr>
        <p:spPr>
          <a:xfrm>
            <a:off x="677334" y="609599"/>
            <a:ext cx="3843375" cy="5545667"/>
          </a:xfrm>
        </p:spPr>
        <p:txBody>
          <a:bodyPr anchor="ctr">
            <a:normAutofit/>
          </a:bodyPr>
          <a:lstStyle/>
          <a:p>
            <a:r>
              <a:rPr lang="en-GB">
                <a:solidFill>
                  <a:schemeClr val="tx1">
                    <a:lumMod val="85000"/>
                    <a:lumOff val="15000"/>
                  </a:schemeClr>
                </a:solidFill>
              </a:rPr>
              <a:t>What did the Project do?</a:t>
            </a:r>
          </a:p>
        </p:txBody>
      </p:sp>
      <p:sp>
        <p:nvSpPr>
          <p:cNvPr id="3" name="Content Placeholder 2">
            <a:extLst>
              <a:ext uri="{FF2B5EF4-FFF2-40B4-BE49-F238E27FC236}">
                <a16:creationId xmlns:a16="http://schemas.microsoft.com/office/drawing/2014/main" id="{67FCE174-2EFC-4A55-A186-F1F7A663E05B}"/>
              </a:ext>
            </a:extLst>
          </p:cNvPr>
          <p:cNvSpPr>
            <a:spLocks noGrp="1"/>
          </p:cNvSpPr>
          <p:nvPr>
            <p:ph idx="1"/>
          </p:nvPr>
        </p:nvSpPr>
        <p:spPr>
          <a:xfrm>
            <a:off x="6116084" y="609600"/>
            <a:ext cx="5511296" cy="5545667"/>
          </a:xfrm>
        </p:spPr>
        <p:txBody>
          <a:bodyPr anchor="ctr">
            <a:normAutofit/>
          </a:bodyPr>
          <a:lstStyle/>
          <a:p>
            <a:pPr>
              <a:lnSpc>
                <a:spcPct val="90000"/>
              </a:lnSpc>
            </a:pPr>
            <a:r>
              <a:rPr lang="en-GB">
                <a:solidFill>
                  <a:srgbClr val="FFFFFF"/>
                </a:solidFill>
                <a:latin typeface="Arial" panose="020B0604020202020204" pitchFamily="34" charset="0"/>
                <a:cs typeface="Arial" panose="020B0604020202020204" pitchFamily="34" charset="0"/>
              </a:rPr>
              <a:t>Worked with mainstream and special schools to improve knowledge and understanding of autism of how to support Autistic students and their families</a:t>
            </a:r>
          </a:p>
          <a:p>
            <a:pPr>
              <a:lnSpc>
                <a:spcPct val="90000"/>
              </a:lnSpc>
            </a:pPr>
            <a:r>
              <a:rPr lang="en-GB">
                <a:solidFill>
                  <a:srgbClr val="FFFFFF"/>
                </a:solidFill>
                <a:latin typeface="Arial" panose="020B0604020202020204" pitchFamily="34" charset="0"/>
                <a:cs typeface="Arial" panose="020B0604020202020204" pitchFamily="34" charset="0"/>
              </a:rPr>
              <a:t>Promoted a person-centred approach to working with Autistic students in mainstream school – so that teaching staff understood the challenges faced by individual students and were able to put reasonable adjustments in place where needed</a:t>
            </a:r>
          </a:p>
          <a:p>
            <a:pPr>
              <a:lnSpc>
                <a:spcPct val="90000"/>
              </a:lnSpc>
            </a:pPr>
            <a:r>
              <a:rPr lang="en-GB">
                <a:solidFill>
                  <a:srgbClr val="FFFFFF"/>
                </a:solidFill>
                <a:latin typeface="Arial" panose="020B0604020202020204" pitchFamily="34" charset="0"/>
                <a:cs typeface="Arial" panose="020B0604020202020204" pitchFamily="34" charset="0"/>
              </a:rPr>
              <a:t>Enabled Autistic young people and their families to understand their own strengths and challenges – focussed on increasing confidence and self-awareness through the ‘All About Me/Understanding Myself course’ </a:t>
            </a:r>
          </a:p>
          <a:p>
            <a:pPr>
              <a:lnSpc>
                <a:spcPct val="90000"/>
              </a:lnSpc>
            </a:pPr>
            <a:r>
              <a:rPr lang="en-GB">
                <a:solidFill>
                  <a:srgbClr val="FFFFFF"/>
                </a:solidFill>
                <a:latin typeface="Arial" panose="020B0604020202020204" pitchFamily="34" charset="0"/>
                <a:cs typeface="Arial" panose="020B0604020202020204" pitchFamily="34" charset="0"/>
              </a:rPr>
              <a:t>Improved working relationships between families and the schools, by the creation of school-based support groups offering peer to peer support and reducing isolation</a:t>
            </a:r>
          </a:p>
          <a:p>
            <a:pPr>
              <a:lnSpc>
                <a:spcPct val="90000"/>
              </a:lnSpc>
            </a:pPr>
            <a:r>
              <a:rPr lang="en-GB">
                <a:solidFill>
                  <a:srgbClr val="FFFFFF"/>
                </a:solidFill>
                <a:latin typeface="Arial" panose="020B0604020202020204" pitchFamily="34" charset="0"/>
                <a:cs typeface="Arial" panose="020B0604020202020204" pitchFamily="34" charset="0"/>
              </a:rPr>
              <a:t>There was also a focus on ‘Creating capable environments’ </a:t>
            </a:r>
          </a:p>
          <a:p>
            <a:pPr>
              <a:lnSpc>
                <a:spcPct val="90000"/>
              </a:lnSpc>
            </a:pPr>
            <a:endParaRPr lang="en-GB" dirty="0">
              <a:solidFill>
                <a:srgbClr val="FFFFFF"/>
              </a:solidFill>
            </a:endParaRPr>
          </a:p>
        </p:txBody>
      </p:sp>
    </p:spTree>
    <p:extLst>
      <p:ext uri="{BB962C8B-B14F-4D97-AF65-F5344CB8AC3E}">
        <p14:creationId xmlns:p14="http://schemas.microsoft.com/office/powerpoint/2010/main" val="190611686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689B1-67AF-41E5-AE38-CFDBE0C28338}"/>
              </a:ext>
            </a:extLst>
          </p:cNvPr>
          <p:cNvSpPr>
            <a:spLocks noGrp="1"/>
          </p:cNvSpPr>
          <p:nvPr>
            <p:ph type="title"/>
          </p:nvPr>
        </p:nvSpPr>
        <p:spPr>
          <a:xfrm>
            <a:off x="677334" y="609600"/>
            <a:ext cx="8596668" cy="1320800"/>
          </a:xfrm>
        </p:spPr>
        <p:txBody>
          <a:bodyPr>
            <a:normAutofit/>
          </a:bodyPr>
          <a:lstStyle/>
          <a:p>
            <a:r>
              <a:rPr lang="en-GB"/>
              <a:t>Examples of Impact on families</a:t>
            </a:r>
          </a:p>
        </p:txBody>
      </p:sp>
      <p:graphicFrame>
        <p:nvGraphicFramePr>
          <p:cNvPr id="39" name="Content Placeholder 2">
            <a:extLst>
              <a:ext uri="{FF2B5EF4-FFF2-40B4-BE49-F238E27FC236}">
                <a16:creationId xmlns:a16="http://schemas.microsoft.com/office/drawing/2014/main" id="{D5068399-7853-1D23-4FAA-58BFB5CBA78D}"/>
              </a:ext>
            </a:extLst>
          </p:cNvPr>
          <p:cNvGraphicFramePr>
            <a:graphicFrameLocks noGrp="1"/>
          </p:cNvGraphicFramePr>
          <p:nvPr>
            <p:ph idx="1"/>
            <p:extLst>
              <p:ext uri="{D42A27DB-BD31-4B8C-83A1-F6EECF244321}">
                <p14:modId xmlns:p14="http://schemas.microsoft.com/office/powerpoint/2010/main" val="2413858313"/>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5077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 name="Rectangle 8">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2" name="Rectangle 10">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24">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Shape 26">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F25D24E-EFC3-4BD8-A3E7-C6AE6FA569F0}"/>
              </a:ext>
            </a:extLst>
          </p:cNvPr>
          <p:cNvSpPr>
            <a:spLocks noGrp="1"/>
          </p:cNvSpPr>
          <p:nvPr>
            <p:ph type="title"/>
          </p:nvPr>
        </p:nvSpPr>
        <p:spPr>
          <a:xfrm>
            <a:off x="677334" y="609599"/>
            <a:ext cx="3843375" cy="5545667"/>
          </a:xfrm>
        </p:spPr>
        <p:txBody>
          <a:bodyPr anchor="ctr">
            <a:normAutofit/>
          </a:bodyPr>
          <a:lstStyle/>
          <a:p>
            <a:r>
              <a:rPr lang="en-GB">
                <a:solidFill>
                  <a:schemeClr val="tx1">
                    <a:lumMod val="85000"/>
                    <a:lumOff val="15000"/>
                  </a:schemeClr>
                </a:solidFill>
              </a:rPr>
              <a:t>Examples of Impact in a mainstream school</a:t>
            </a:r>
          </a:p>
        </p:txBody>
      </p:sp>
      <p:sp>
        <p:nvSpPr>
          <p:cNvPr id="36" name="Content Placeholder 2">
            <a:extLst>
              <a:ext uri="{FF2B5EF4-FFF2-40B4-BE49-F238E27FC236}">
                <a16:creationId xmlns:a16="http://schemas.microsoft.com/office/drawing/2014/main" id="{8F70CBA3-3867-49D2-8B3D-D87605944A56}"/>
              </a:ext>
            </a:extLst>
          </p:cNvPr>
          <p:cNvSpPr>
            <a:spLocks noGrp="1"/>
          </p:cNvSpPr>
          <p:nvPr>
            <p:ph idx="1"/>
          </p:nvPr>
        </p:nvSpPr>
        <p:spPr>
          <a:xfrm>
            <a:off x="6116084" y="609600"/>
            <a:ext cx="5511296" cy="5545667"/>
          </a:xfrm>
        </p:spPr>
        <p:txBody>
          <a:bodyPr anchor="ctr">
            <a:normAutofit/>
          </a:bodyPr>
          <a:lstStyle/>
          <a:p>
            <a:pPr>
              <a:lnSpc>
                <a:spcPct val="90000"/>
              </a:lnSpc>
            </a:pPr>
            <a:r>
              <a:rPr lang="en-GB" sz="1500">
                <a:solidFill>
                  <a:srgbClr val="FFFFFF"/>
                </a:solidFill>
                <a:latin typeface="Arial" panose="020B0604020202020204" pitchFamily="34" charset="0"/>
                <a:cs typeface="Arial" panose="020B0604020202020204" pitchFamily="34" charset="0"/>
              </a:rPr>
              <a:t>Parents report positive engagement from schools and more willingness to engage</a:t>
            </a:r>
          </a:p>
          <a:p>
            <a:pPr>
              <a:lnSpc>
                <a:spcPct val="90000"/>
              </a:lnSpc>
            </a:pPr>
            <a:r>
              <a:rPr lang="en-GB" sz="1500">
                <a:solidFill>
                  <a:srgbClr val="FFFFFF"/>
                </a:solidFill>
                <a:latin typeface="Arial" panose="020B0604020202020204" pitchFamily="34" charset="0"/>
                <a:cs typeface="Arial" panose="020B0604020202020204" pitchFamily="34" charset="0"/>
              </a:rPr>
              <a:t>All school champions agreed a review of behaviour policies</a:t>
            </a:r>
          </a:p>
          <a:p>
            <a:pPr>
              <a:lnSpc>
                <a:spcPct val="90000"/>
              </a:lnSpc>
            </a:pPr>
            <a:r>
              <a:rPr lang="en-GB" sz="1500">
                <a:solidFill>
                  <a:srgbClr val="FFFFFF"/>
                </a:solidFill>
                <a:latin typeface="Arial" panose="020B0604020202020204" pitchFamily="34" charset="0"/>
                <a:cs typeface="Arial" panose="020B0604020202020204" pitchFamily="34" charset="0"/>
              </a:rPr>
              <a:t>Changing in policy “No SEND child will be sent to isolation” </a:t>
            </a:r>
          </a:p>
          <a:p>
            <a:pPr>
              <a:lnSpc>
                <a:spcPct val="90000"/>
              </a:lnSpc>
            </a:pPr>
            <a:r>
              <a:rPr lang="en-GB" sz="1500">
                <a:solidFill>
                  <a:srgbClr val="FFFFFF"/>
                </a:solidFill>
                <a:latin typeface="Arial" panose="020B0604020202020204" pitchFamily="34" charset="0"/>
                <a:cs typeface="Arial" panose="020B0604020202020204" pitchFamily="34" charset="0"/>
              </a:rPr>
              <a:t>Ryehills school reported “We have not excluded or isolated any child with SEND since February” (5 SEND children excluded in same period last year) </a:t>
            </a:r>
          </a:p>
          <a:p>
            <a:pPr>
              <a:lnSpc>
                <a:spcPct val="90000"/>
              </a:lnSpc>
            </a:pPr>
            <a:r>
              <a:rPr lang="en-GB" sz="1500">
                <a:solidFill>
                  <a:srgbClr val="FFFFFF"/>
                </a:solidFill>
                <a:latin typeface="Arial" panose="020B0604020202020204" pitchFamily="34" charset="0"/>
                <a:cs typeface="Arial" panose="020B0604020202020204" pitchFamily="34" charset="0"/>
              </a:rPr>
              <a:t>Debrief introduced, promoting positive changes</a:t>
            </a:r>
          </a:p>
          <a:p>
            <a:pPr>
              <a:lnSpc>
                <a:spcPct val="90000"/>
              </a:lnSpc>
            </a:pPr>
            <a:r>
              <a:rPr lang="en-GB" sz="1500">
                <a:solidFill>
                  <a:srgbClr val="FFFFFF"/>
                </a:solidFill>
                <a:latin typeface="Arial" panose="020B0604020202020204" pitchFamily="34" charset="0"/>
                <a:cs typeface="Arial" panose="020B0604020202020204" pitchFamily="34" charset="0"/>
              </a:rPr>
              <a:t>Reasonable adjustments - extra time to think, preparation for mock exams, introduction of  late passes</a:t>
            </a:r>
          </a:p>
          <a:p>
            <a:pPr>
              <a:lnSpc>
                <a:spcPct val="90000"/>
              </a:lnSpc>
            </a:pPr>
            <a:r>
              <a:rPr lang="en-GB" sz="1500">
                <a:solidFill>
                  <a:srgbClr val="FFFFFF"/>
                </a:solidFill>
                <a:latin typeface="Arial" panose="020B0604020202020204" pitchFamily="34" charset="0"/>
                <a:cs typeface="Arial" panose="020B0604020202020204" pitchFamily="34" charset="0"/>
              </a:rPr>
              <a:t>Introduction of one-page profiles  </a:t>
            </a:r>
          </a:p>
          <a:p>
            <a:pPr>
              <a:lnSpc>
                <a:spcPct val="90000"/>
              </a:lnSpc>
            </a:pPr>
            <a:r>
              <a:rPr lang="en-GB" sz="1500">
                <a:solidFill>
                  <a:srgbClr val="FFFFFF"/>
                </a:solidFill>
                <a:latin typeface="Arial" panose="020B0604020202020204" pitchFamily="34" charset="0"/>
                <a:cs typeface="Arial" panose="020B0604020202020204" pitchFamily="34" charset="0"/>
              </a:rPr>
              <a:t>Personalised approaches – e.g., use of a different entrance, fidget/ fiddle boxes  </a:t>
            </a:r>
          </a:p>
          <a:p>
            <a:pPr>
              <a:lnSpc>
                <a:spcPct val="90000"/>
              </a:lnSpc>
            </a:pPr>
            <a:r>
              <a:rPr lang="en-GB" sz="1500">
                <a:solidFill>
                  <a:srgbClr val="FFFFFF"/>
                </a:solidFill>
                <a:latin typeface="Arial" panose="020B0604020202020204" pitchFamily="34" charset="0"/>
                <a:cs typeface="Arial" panose="020B0604020202020204" pitchFamily="34" charset="0"/>
              </a:rPr>
              <a:t>Adapting environments, learning booths and  “Sensory spaces”</a:t>
            </a:r>
          </a:p>
          <a:p>
            <a:pPr>
              <a:lnSpc>
                <a:spcPct val="90000"/>
              </a:lnSpc>
            </a:pPr>
            <a:r>
              <a:rPr lang="en-GB" sz="1500">
                <a:solidFill>
                  <a:srgbClr val="FFFFFF"/>
                </a:solidFill>
                <a:latin typeface="Arial" panose="020B0604020202020204" pitchFamily="34" charset="0"/>
                <a:cs typeface="Arial" panose="020B0604020202020204" pitchFamily="34" charset="0"/>
              </a:rPr>
              <a:t>Schools requested and been involved in CETR - action plans in place to keep children in schools</a:t>
            </a:r>
          </a:p>
          <a:p>
            <a:pPr>
              <a:lnSpc>
                <a:spcPct val="90000"/>
              </a:lnSpc>
            </a:pPr>
            <a:endParaRPr lang="en-GB" sz="1500">
              <a:solidFill>
                <a:srgbClr val="FFFFFF"/>
              </a:solidFill>
            </a:endParaRPr>
          </a:p>
        </p:txBody>
      </p:sp>
    </p:spTree>
    <p:extLst>
      <p:ext uri="{BB962C8B-B14F-4D97-AF65-F5344CB8AC3E}">
        <p14:creationId xmlns:p14="http://schemas.microsoft.com/office/powerpoint/2010/main" val="392622450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CB5AA8A5-25CC-4295-892F-367FCDAF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09DD65AA-8280-4962-92F3-DF1CB5334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9068" y="-8467"/>
            <a:ext cx="4766733" cy="6866467"/>
            <a:chOff x="7425267" y="-8467"/>
            <a:chExt cx="4766733" cy="6866467"/>
          </a:xfrm>
        </p:grpSpPr>
        <p:cxnSp>
          <p:nvCxnSpPr>
            <p:cNvPr id="58" name="Straight Connector 57">
              <a:extLst>
                <a:ext uri="{FF2B5EF4-FFF2-40B4-BE49-F238E27FC236}">
                  <a16:creationId xmlns:a16="http://schemas.microsoft.com/office/drawing/2014/main" id="{88942788-FC6D-44C2-BFC1-6F064710DA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01093AC6-E5C2-4894-A520-5BE11049F2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60" name="Rectangle 23">
              <a:extLst>
                <a:ext uri="{FF2B5EF4-FFF2-40B4-BE49-F238E27FC236}">
                  <a16:creationId xmlns:a16="http://schemas.microsoft.com/office/drawing/2014/main" id="{F2EF9281-EAD8-4973-938C-52DECCD0F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25">
              <a:extLst>
                <a:ext uri="{FF2B5EF4-FFF2-40B4-BE49-F238E27FC236}">
                  <a16:creationId xmlns:a16="http://schemas.microsoft.com/office/drawing/2014/main" id="{F4D52681-7A79-4750-8E02-7C30DBAFE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Isosceles Triangle 61">
              <a:extLst>
                <a:ext uri="{FF2B5EF4-FFF2-40B4-BE49-F238E27FC236}">
                  <a16:creationId xmlns:a16="http://schemas.microsoft.com/office/drawing/2014/main" id="{F132E88E-8003-49D3-88BD-E18DF696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Rectangle 27">
              <a:extLst>
                <a:ext uri="{FF2B5EF4-FFF2-40B4-BE49-F238E27FC236}">
                  <a16:creationId xmlns:a16="http://schemas.microsoft.com/office/drawing/2014/main" id="{8C986A99-157C-40D0-97AD-371B6F55E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Rectangle 28">
              <a:extLst>
                <a:ext uri="{FF2B5EF4-FFF2-40B4-BE49-F238E27FC236}">
                  <a16:creationId xmlns:a16="http://schemas.microsoft.com/office/drawing/2014/main" id="{264123D5-6D32-4F54-BAD5-43A5BAF6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Rectangle 29">
              <a:extLst>
                <a:ext uri="{FF2B5EF4-FFF2-40B4-BE49-F238E27FC236}">
                  <a16:creationId xmlns:a16="http://schemas.microsoft.com/office/drawing/2014/main" id="{5FCA8C06-6A3E-4C39-9EF2-117987331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Isosceles Triangle 65">
              <a:extLst>
                <a:ext uri="{FF2B5EF4-FFF2-40B4-BE49-F238E27FC236}">
                  <a16:creationId xmlns:a16="http://schemas.microsoft.com/office/drawing/2014/main" id="{3F93416A-6C44-4D77-A94A-DEBC035EA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70F2F967-5C7C-420D-9AA8-73CB222A871B}"/>
              </a:ext>
            </a:extLst>
          </p:cNvPr>
          <p:cNvSpPr>
            <a:spLocks noGrp="1"/>
          </p:cNvSpPr>
          <p:nvPr>
            <p:ph type="title"/>
          </p:nvPr>
        </p:nvSpPr>
        <p:spPr>
          <a:xfrm>
            <a:off x="652481" y="1382486"/>
            <a:ext cx="3547581" cy="4093028"/>
          </a:xfrm>
        </p:spPr>
        <p:txBody>
          <a:bodyPr anchor="ctr">
            <a:normAutofit/>
          </a:bodyPr>
          <a:lstStyle/>
          <a:p>
            <a:r>
              <a:rPr lang="en-GB" sz="4400">
                <a:solidFill>
                  <a:schemeClr val="accent1">
                    <a:lumMod val="75000"/>
                  </a:schemeClr>
                </a:solidFill>
              </a:rPr>
              <a:t>National Roll Out – ‘The ask’ </a:t>
            </a:r>
          </a:p>
        </p:txBody>
      </p:sp>
      <p:sp>
        <p:nvSpPr>
          <p:cNvPr id="68" name="Rectangle 67">
            <a:extLst>
              <a:ext uri="{FF2B5EF4-FFF2-40B4-BE49-F238E27FC236}">
                <a16:creationId xmlns:a16="http://schemas.microsoft.com/office/drawing/2014/main" id="{24C6BC13-FB1E-48CC-B421-3D0603972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42625" y="0"/>
            <a:ext cx="644937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0" name="Content Placeholder 2">
            <a:extLst>
              <a:ext uri="{FF2B5EF4-FFF2-40B4-BE49-F238E27FC236}">
                <a16:creationId xmlns:a16="http://schemas.microsoft.com/office/drawing/2014/main" id="{909556AA-96B8-C34E-02B5-D3D0F1DDF16A}"/>
              </a:ext>
            </a:extLst>
          </p:cNvPr>
          <p:cNvGraphicFramePr>
            <a:graphicFrameLocks noGrp="1"/>
          </p:cNvGraphicFramePr>
          <p:nvPr>
            <p:ph idx="1"/>
            <p:extLst>
              <p:ext uri="{D42A27DB-BD31-4B8C-83A1-F6EECF244321}">
                <p14:modId xmlns:p14="http://schemas.microsoft.com/office/powerpoint/2010/main" val="3948542593"/>
              </p:ext>
            </p:extLst>
          </p:nvPr>
        </p:nvGraphicFramePr>
        <p:xfrm>
          <a:off x="4852543" y="944564"/>
          <a:ext cx="6692814" cy="4823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8249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4"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1A6B86F-D6A5-45FD-9990-D0C9F61A4F3B}"/>
              </a:ext>
            </a:extLst>
          </p:cNvPr>
          <p:cNvSpPr>
            <a:spLocks noGrp="1"/>
          </p:cNvSpPr>
          <p:nvPr>
            <p:ph type="title"/>
          </p:nvPr>
        </p:nvSpPr>
        <p:spPr>
          <a:xfrm>
            <a:off x="643467" y="816638"/>
            <a:ext cx="3367359" cy="5224724"/>
          </a:xfrm>
        </p:spPr>
        <p:txBody>
          <a:bodyPr anchor="ctr">
            <a:normAutofit/>
          </a:bodyPr>
          <a:lstStyle/>
          <a:p>
            <a:r>
              <a:rPr lang="en-GB" dirty="0"/>
              <a:t>GM Bid - Who’s involved?</a:t>
            </a:r>
          </a:p>
        </p:txBody>
      </p:sp>
      <p:sp>
        <p:nvSpPr>
          <p:cNvPr id="3" name="Content Placeholder 2">
            <a:extLst>
              <a:ext uri="{FF2B5EF4-FFF2-40B4-BE49-F238E27FC236}">
                <a16:creationId xmlns:a16="http://schemas.microsoft.com/office/drawing/2014/main" id="{A0AAEE10-8CCF-4D92-9ADD-FC472F852771}"/>
              </a:ext>
            </a:extLst>
          </p:cNvPr>
          <p:cNvSpPr>
            <a:spLocks noGrp="1"/>
          </p:cNvSpPr>
          <p:nvPr>
            <p:ph idx="1"/>
          </p:nvPr>
        </p:nvSpPr>
        <p:spPr>
          <a:xfrm>
            <a:off x="4654295" y="816638"/>
            <a:ext cx="4619706" cy="5224724"/>
          </a:xfrm>
        </p:spPr>
        <p:txBody>
          <a:bodyPr anchor="ctr">
            <a:normAutofit/>
          </a:bodyPr>
          <a:lstStyle/>
          <a:p>
            <a:pPr>
              <a:lnSpc>
                <a:spcPct val="90000"/>
              </a:lnSpc>
            </a:pPr>
            <a:r>
              <a:rPr lang="en-GB" sz="1700">
                <a:latin typeface="Arial" panose="020B0604020202020204" pitchFamily="34" charset="0"/>
                <a:cs typeface="Arial" panose="020B0604020202020204" pitchFamily="34" charset="0"/>
              </a:rPr>
              <a:t>The Greater Manchester bid has come together through 4 area individual bids: </a:t>
            </a:r>
            <a:r>
              <a:rPr lang="en-GB" sz="1700" b="1">
                <a:latin typeface="Arial" panose="020B0604020202020204" pitchFamily="34" charset="0"/>
                <a:cs typeface="Arial" panose="020B0604020202020204" pitchFamily="34" charset="0"/>
              </a:rPr>
              <a:t>Oldham, Wigan, Rochdale, Manchester</a:t>
            </a:r>
          </a:p>
          <a:p>
            <a:pPr>
              <a:lnSpc>
                <a:spcPct val="90000"/>
              </a:lnSpc>
            </a:pPr>
            <a:endParaRPr lang="en-GB" sz="1700">
              <a:latin typeface="Arial" panose="020B0604020202020204" pitchFamily="34" charset="0"/>
              <a:cs typeface="Arial" panose="020B0604020202020204" pitchFamily="34" charset="0"/>
            </a:endParaRPr>
          </a:p>
          <a:p>
            <a:pPr>
              <a:lnSpc>
                <a:spcPct val="90000"/>
              </a:lnSpc>
            </a:pPr>
            <a:r>
              <a:rPr lang="en-GB" sz="1700">
                <a:latin typeface="Arial" panose="020B0604020202020204" pitchFamily="34" charset="0"/>
                <a:cs typeface="Arial" panose="020B0604020202020204" pitchFamily="34" charset="0"/>
              </a:rPr>
              <a:t>Project Co-Ordinator - Carla Scaife from Darlington Parent Carer Forum</a:t>
            </a:r>
          </a:p>
          <a:p>
            <a:pPr>
              <a:lnSpc>
                <a:spcPct val="90000"/>
              </a:lnSpc>
            </a:pPr>
            <a:endParaRPr lang="en-GB" sz="1700">
              <a:latin typeface="Arial" panose="020B0604020202020204" pitchFamily="34" charset="0"/>
              <a:cs typeface="Arial" panose="020B0604020202020204" pitchFamily="34" charset="0"/>
            </a:endParaRPr>
          </a:p>
          <a:p>
            <a:pPr>
              <a:lnSpc>
                <a:spcPct val="90000"/>
              </a:lnSpc>
            </a:pPr>
            <a:r>
              <a:rPr lang="en-GB" sz="1700">
                <a:latin typeface="Arial" panose="020B0604020202020204" pitchFamily="34" charset="0"/>
                <a:cs typeface="Arial" panose="020B0604020202020204" pitchFamily="34" charset="0"/>
              </a:rPr>
              <a:t>Wigan Project Team:</a:t>
            </a:r>
          </a:p>
          <a:p>
            <a:pPr marL="0" indent="0">
              <a:lnSpc>
                <a:spcPct val="90000"/>
              </a:lnSpc>
              <a:buNone/>
            </a:pPr>
            <a:r>
              <a:rPr lang="en-GB" sz="1700">
                <a:latin typeface="Arial" panose="020B0604020202020204" pitchFamily="34" charset="0"/>
                <a:cs typeface="Arial" panose="020B0604020202020204" pitchFamily="34" charset="0"/>
              </a:rPr>
              <a:t>       -  Kathy Claxton – Landgate school outreach service </a:t>
            </a:r>
          </a:p>
          <a:p>
            <a:pPr marL="0" indent="0">
              <a:lnSpc>
                <a:spcPct val="90000"/>
              </a:lnSpc>
              <a:buNone/>
            </a:pPr>
            <a:r>
              <a:rPr lang="en-GB" sz="1700">
                <a:latin typeface="Arial" panose="020B0604020202020204" pitchFamily="34" charset="0"/>
                <a:cs typeface="Arial" panose="020B0604020202020204" pitchFamily="34" charset="0"/>
              </a:rPr>
              <a:t>	-   Luisa Preston – Wigan Parent Carer Forum lead </a:t>
            </a:r>
          </a:p>
          <a:p>
            <a:pPr marL="0" indent="0">
              <a:lnSpc>
                <a:spcPct val="90000"/>
              </a:lnSpc>
              <a:buNone/>
            </a:pPr>
            <a:r>
              <a:rPr lang="en-GB" sz="1700">
                <a:latin typeface="Arial" panose="020B0604020202020204" pitchFamily="34" charset="0"/>
                <a:cs typeface="Arial" panose="020B0604020202020204" pitchFamily="34" charset="0"/>
              </a:rPr>
              <a:t>      -    Emma Williams – Embrace capturing children’s voice </a:t>
            </a:r>
          </a:p>
          <a:p>
            <a:pPr marL="0" indent="0">
              <a:lnSpc>
                <a:spcPct val="90000"/>
              </a:lnSpc>
              <a:buNone/>
            </a:pPr>
            <a:r>
              <a:rPr lang="en-GB" sz="1700">
                <a:latin typeface="Arial" panose="020B0604020202020204" pitchFamily="34" charset="0"/>
                <a:cs typeface="Arial" panose="020B0604020202020204" pitchFamily="34" charset="0"/>
              </a:rPr>
              <a:t>	-   Lorraine Price – Pathway Manager </a:t>
            </a:r>
          </a:p>
          <a:p>
            <a:pPr marL="0" indent="0">
              <a:lnSpc>
                <a:spcPct val="90000"/>
              </a:lnSpc>
              <a:buNone/>
            </a:pPr>
            <a:r>
              <a:rPr lang="en-GB" sz="1700">
                <a:latin typeface="Arial" panose="020B0604020202020204" pitchFamily="34" charset="0"/>
                <a:cs typeface="Arial" panose="020B0604020202020204" pitchFamily="34" charset="0"/>
              </a:rPr>
              <a:t>	-   Charmaine Tarring – Service Lead Sen </a:t>
            </a:r>
          </a:p>
        </p:txBody>
      </p:sp>
    </p:spTree>
    <p:extLst>
      <p:ext uri="{BB962C8B-B14F-4D97-AF65-F5344CB8AC3E}">
        <p14:creationId xmlns:p14="http://schemas.microsoft.com/office/powerpoint/2010/main" val="848334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A3635-7FD1-4674-98BA-0AD6D402928E}"/>
              </a:ext>
            </a:extLst>
          </p:cNvPr>
          <p:cNvSpPr>
            <a:spLocks noGrp="1"/>
          </p:cNvSpPr>
          <p:nvPr>
            <p:ph type="title"/>
          </p:nvPr>
        </p:nvSpPr>
        <p:spPr>
          <a:xfrm>
            <a:off x="162984" y="388472"/>
            <a:ext cx="11289876" cy="648914"/>
          </a:xfrm>
          <a:noFill/>
        </p:spPr>
        <p:txBody>
          <a:bodyPr>
            <a:normAutofit/>
          </a:bodyPr>
          <a:lstStyle/>
          <a:p>
            <a:r>
              <a:rPr lang="en-GB" sz="2800" dirty="0"/>
              <a:t>National Role Out - The Three Elements incorporating GM.</a:t>
            </a:r>
          </a:p>
        </p:txBody>
      </p:sp>
      <p:sp>
        <p:nvSpPr>
          <p:cNvPr id="3" name="Content Placeholder 2">
            <a:extLst>
              <a:ext uri="{FF2B5EF4-FFF2-40B4-BE49-F238E27FC236}">
                <a16:creationId xmlns:a16="http://schemas.microsoft.com/office/drawing/2014/main" id="{84936504-00F8-4B29-A587-0C1B780CDE21}"/>
              </a:ext>
            </a:extLst>
          </p:cNvPr>
          <p:cNvSpPr>
            <a:spLocks noGrp="1"/>
          </p:cNvSpPr>
          <p:nvPr>
            <p:ph sz="half" idx="2"/>
          </p:nvPr>
        </p:nvSpPr>
        <p:spPr>
          <a:xfrm>
            <a:off x="723054" y="1224415"/>
            <a:ext cx="4779406" cy="5406866"/>
          </a:xfrm>
          <a:solidFill>
            <a:schemeClr val="accent1">
              <a:lumMod val="20000"/>
              <a:lumOff val="80000"/>
            </a:schemeClr>
          </a:solidFill>
          <a:ln>
            <a:solidFill>
              <a:schemeClr val="accent1">
                <a:lumMod val="75000"/>
              </a:schemeClr>
            </a:solidFill>
          </a:ln>
        </p:spPr>
        <p:txBody>
          <a:bodyPr>
            <a:normAutofit fontScale="55000" lnSpcReduction="20000"/>
          </a:bodyPr>
          <a:lstStyle/>
          <a:p>
            <a:pPr marL="0" indent="0">
              <a:buNone/>
            </a:pPr>
            <a:endParaRPr lang="en-GB" sz="2900" dirty="0">
              <a:cs typeface="Arial" panose="020B0604020202020204" pitchFamily="34" charset="0"/>
            </a:endParaRPr>
          </a:p>
          <a:p>
            <a:pPr marL="0" indent="0">
              <a:buNone/>
            </a:pPr>
            <a:r>
              <a:rPr lang="en-GB" sz="3300" dirty="0">
                <a:cs typeface="Arial" panose="020B0604020202020204" pitchFamily="34" charset="0"/>
              </a:rPr>
              <a:t> 1.</a:t>
            </a:r>
            <a:r>
              <a:rPr lang="en-GB" sz="3300" b="1" dirty="0">
                <a:cs typeface="Arial" panose="020B0604020202020204" pitchFamily="34" charset="0"/>
              </a:rPr>
              <a:t>Building relationships and networks of support</a:t>
            </a:r>
          </a:p>
          <a:p>
            <a:pPr>
              <a:buFont typeface="Wingdings" panose="05000000000000000000" pitchFamily="2" charset="2"/>
              <a:buChar char="v"/>
            </a:pPr>
            <a:r>
              <a:rPr lang="en-GB" sz="3300" dirty="0">
                <a:cs typeface="Arial" panose="020B0604020202020204" pitchFamily="34" charset="0"/>
              </a:rPr>
              <a:t>Parent carer forums – family/parent support groups in schools </a:t>
            </a:r>
          </a:p>
          <a:p>
            <a:pPr>
              <a:buFont typeface="Wingdings" panose="05000000000000000000" pitchFamily="2" charset="2"/>
              <a:buChar char="v"/>
            </a:pPr>
            <a:r>
              <a:rPr lang="en-GB" sz="3300" dirty="0">
                <a:cs typeface="Arial" panose="020B0604020202020204" pitchFamily="34" charset="0"/>
              </a:rPr>
              <a:t>Education, health, and social care professionals coming together  </a:t>
            </a:r>
          </a:p>
          <a:p>
            <a:endParaRPr lang="en-GB" sz="3300" dirty="0">
              <a:cs typeface="Arial" panose="020B0604020202020204" pitchFamily="34" charset="0"/>
            </a:endParaRPr>
          </a:p>
          <a:p>
            <a:pPr marL="0" indent="0">
              <a:buNone/>
            </a:pPr>
            <a:r>
              <a:rPr lang="en-GB" sz="3300" dirty="0">
                <a:cs typeface="Arial" panose="020B0604020202020204" pitchFamily="34" charset="0"/>
              </a:rPr>
              <a:t>2. </a:t>
            </a:r>
            <a:r>
              <a:rPr lang="en-GB" sz="3300" b="1" dirty="0">
                <a:cs typeface="Arial" panose="020B0604020202020204" pitchFamily="34" charset="0"/>
              </a:rPr>
              <a:t>Learning opportunities for schools, parent carer forums and families</a:t>
            </a:r>
          </a:p>
          <a:p>
            <a:pPr>
              <a:buFont typeface="Wingdings" panose="05000000000000000000" pitchFamily="2" charset="2"/>
              <a:buChar char="v"/>
            </a:pPr>
            <a:r>
              <a:rPr lang="en-GB" sz="3300" dirty="0">
                <a:cs typeface="Arial" panose="020B0604020202020204" pitchFamily="34" charset="0"/>
              </a:rPr>
              <a:t> Modules and Learning sets </a:t>
            </a:r>
          </a:p>
          <a:p>
            <a:pPr>
              <a:buFont typeface="Wingdings" panose="05000000000000000000" pitchFamily="2" charset="2"/>
              <a:buChar char="v"/>
            </a:pPr>
            <a:endParaRPr lang="en-GB" sz="3300" b="1" dirty="0">
              <a:cs typeface="Arial" panose="020B0604020202020204" pitchFamily="34" charset="0"/>
            </a:endParaRPr>
          </a:p>
          <a:p>
            <a:pPr marL="0" indent="0">
              <a:buNone/>
            </a:pPr>
            <a:r>
              <a:rPr lang="en-GB" sz="3300" b="1" dirty="0">
                <a:cs typeface="Arial" panose="020B0604020202020204" pitchFamily="34" charset="0"/>
              </a:rPr>
              <a:t>3. Autism self -awareness and skills development, hearing the voice of young people</a:t>
            </a:r>
          </a:p>
          <a:p>
            <a:pPr>
              <a:buFont typeface="Wingdings" panose="05000000000000000000" pitchFamily="2" charset="2"/>
              <a:buChar char="v"/>
            </a:pPr>
            <a:r>
              <a:rPr lang="en-GB" sz="3300" dirty="0">
                <a:cs typeface="Arial" panose="020B0604020202020204" pitchFamily="34" charset="0"/>
              </a:rPr>
              <a:t>‘All about me’ – Understanding myself . Young people and families</a:t>
            </a:r>
            <a:endParaRPr lang="en-GB" sz="3300" dirty="0"/>
          </a:p>
        </p:txBody>
      </p:sp>
      <p:sp>
        <p:nvSpPr>
          <p:cNvPr id="10" name="Text Placeholder 9">
            <a:extLst>
              <a:ext uri="{FF2B5EF4-FFF2-40B4-BE49-F238E27FC236}">
                <a16:creationId xmlns:a16="http://schemas.microsoft.com/office/drawing/2014/main" id="{92CE3453-B40D-4DDD-B2C7-A5171DCDB52C}"/>
              </a:ext>
            </a:extLst>
          </p:cNvPr>
          <p:cNvSpPr>
            <a:spLocks noGrp="1"/>
          </p:cNvSpPr>
          <p:nvPr>
            <p:ph type="body" sz="quarter" idx="3"/>
          </p:nvPr>
        </p:nvSpPr>
        <p:spPr>
          <a:xfrm>
            <a:off x="6187978" y="1144405"/>
            <a:ext cx="4185618" cy="454779"/>
          </a:xfrm>
        </p:spPr>
        <p:txBody>
          <a:bodyPr/>
          <a:lstStyle/>
          <a:p>
            <a:r>
              <a:rPr lang="en-GB" sz="1800" dirty="0"/>
              <a:t>Additional in Greater Manchester</a:t>
            </a:r>
          </a:p>
        </p:txBody>
      </p:sp>
      <p:sp>
        <p:nvSpPr>
          <p:cNvPr id="11" name="Content Placeholder 10">
            <a:extLst>
              <a:ext uri="{FF2B5EF4-FFF2-40B4-BE49-F238E27FC236}">
                <a16:creationId xmlns:a16="http://schemas.microsoft.com/office/drawing/2014/main" id="{E0A59344-7E09-463D-B585-88B501454362}"/>
              </a:ext>
            </a:extLst>
          </p:cNvPr>
          <p:cNvSpPr>
            <a:spLocks noGrp="1"/>
          </p:cNvSpPr>
          <p:nvPr>
            <p:ph sz="quarter" idx="4"/>
          </p:nvPr>
        </p:nvSpPr>
        <p:spPr>
          <a:xfrm>
            <a:off x="6187979" y="1786213"/>
            <a:ext cx="4185617" cy="4845068"/>
          </a:xfrm>
          <a:solidFill>
            <a:schemeClr val="accent1">
              <a:lumMod val="20000"/>
              <a:lumOff val="80000"/>
            </a:schemeClr>
          </a:solidFill>
          <a:ln>
            <a:solidFill>
              <a:schemeClr val="accent1">
                <a:lumMod val="75000"/>
              </a:schemeClr>
            </a:solidFill>
          </a:ln>
        </p:spPr>
        <p:txBody>
          <a:bodyPr>
            <a:normAutofit fontScale="55000" lnSpcReduction="20000"/>
          </a:bodyPr>
          <a:lstStyle/>
          <a:p>
            <a:pPr marL="0" indent="0">
              <a:buFont typeface="Wingdings 3" charset="2"/>
              <a:buNone/>
            </a:pPr>
            <a:r>
              <a:rPr lang="en-GB" sz="3300" b="1" dirty="0">
                <a:cs typeface="Segoe UI" panose="020B0502040204020203" pitchFamily="34" charset="0"/>
              </a:rPr>
              <a:t>Core aims: </a:t>
            </a:r>
          </a:p>
          <a:p>
            <a:pPr>
              <a:buFont typeface="Wingdings" panose="05000000000000000000" pitchFamily="2" charset="2"/>
              <a:buChar char="v"/>
            </a:pPr>
            <a:r>
              <a:rPr lang="en-GB" sz="3300" dirty="0">
                <a:cs typeface="Segoe UI" panose="020B0502040204020203" pitchFamily="34" charset="0"/>
              </a:rPr>
              <a:t>To develop the whole school community’s understanding of Autism’</a:t>
            </a:r>
          </a:p>
          <a:p>
            <a:pPr marL="0" indent="0">
              <a:buFont typeface="Wingdings 3" charset="2"/>
              <a:buNone/>
            </a:pPr>
            <a:endParaRPr lang="en-GB" sz="3300" dirty="0">
              <a:cs typeface="Segoe UI" panose="020B0502040204020203" pitchFamily="34" charset="0"/>
            </a:endParaRPr>
          </a:p>
          <a:p>
            <a:pPr marL="0" indent="0">
              <a:buFont typeface="Wingdings 3" charset="2"/>
              <a:buNone/>
            </a:pPr>
            <a:r>
              <a:rPr lang="en-GB" sz="3300" b="1" dirty="0">
                <a:cs typeface="Segoe UI" panose="020B0502040204020203" pitchFamily="34" charset="0"/>
              </a:rPr>
              <a:t>This will be achieved via:</a:t>
            </a:r>
          </a:p>
          <a:p>
            <a:pPr>
              <a:buFont typeface="Wingdings" panose="05000000000000000000" pitchFamily="2" charset="2"/>
              <a:buChar char="v"/>
            </a:pPr>
            <a:r>
              <a:rPr lang="en-GB" sz="3300" dirty="0">
                <a:cs typeface="Segoe UI" panose="020B0502040204020203" pitchFamily="34" charset="0"/>
              </a:rPr>
              <a:t>Building relationships and networks of support</a:t>
            </a:r>
          </a:p>
          <a:p>
            <a:pPr>
              <a:buFont typeface="Wingdings" panose="05000000000000000000" pitchFamily="2" charset="2"/>
              <a:buChar char="v"/>
            </a:pPr>
            <a:r>
              <a:rPr lang="en-GB" sz="3300" dirty="0">
                <a:cs typeface="Segoe UI" panose="020B0502040204020203" pitchFamily="34" charset="0"/>
              </a:rPr>
              <a:t>Improving knowledge and understanding of how to support autistic individuals and their families</a:t>
            </a:r>
          </a:p>
          <a:p>
            <a:pPr>
              <a:buFont typeface="Wingdings" panose="05000000000000000000" pitchFamily="2" charset="2"/>
              <a:buChar char="v"/>
            </a:pPr>
            <a:r>
              <a:rPr lang="en-GB" sz="3300" dirty="0">
                <a:cs typeface="Segoe UI" panose="020B0502040204020203" pitchFamily="34" charset="0"/>
              </a:rPr>
              <a:t> Improving autistic individuals self-awareness and skills development ‘Understanding Myself’</a:t>
            </a:r>
          </a:p>
          <a:p>
            <a:pPr>
              <a:buFont typeface="Wingdings" panose="05000000000000000000" pitchFamily="2" charset="2"/>
              <a:buChar char="v"/>
            </a:pPr>
            <a:r>
              <a:rPr lang="en-GB" sz="3300" dirty="0">
                <a:cs typeface="Segoe UI" panose="020B0502040204020203" pitchFamily="34" charset="0"/>
              </a:rPr>
              <a:t>Creating capable environments</a:t>
            </a:r>
          </a:p>
          <a:p>
            <a:pPr marL="0" indent="0">
              <a:buFont typeface="Wingdings 3" charset="2"/>
              <a:buNone/>
            </a:pPr>
            <a:endParaRPr lang="en-GB" sz="2500" dirty="0">
              <a:cs typeface="Segoe UI" panose="020B0502040204020203" pitchFamily="34" charset="0"/>
            </a:endParaRPr>
          </a:p>
          <a:p>
            <a:endParaRPr lang="en-GB" dirty="0"/>
          </a:p>
        </p:txBody>
      </p:sp>
    </p:spTree>
    <p:extLst>
      <p:ext uri="{BB962C8B-B14F-4D97-AF65-F5344CB8AC3E}">
        <p14:creationId xmlns:p14="http://schemas.microsoft.com/office/powerpoint/2010/main" val="299369234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200</TotalTime>
  <Words>2483</Words>
  <Application>Microsoft Office PowerPoint</Application>
  <PresentationFormat>Widescreen</PresentationFormat>
  <Paragraphs>193</Paragraphs>
  <Slides>11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Foco-Regular</vt:lpstr>
      <vt:lpstr>Trebuchet MS</vt:lpstr>
      <vt:lpstr>Wingdings</vt:lpstr>
      <vt:lpstr>Wingdings 3</vt:lpstr>
      <vt:lpstr>Facet</vt:lpstr>
      <vt:lpstr>Autism in Schools Project</vt:lpstr>
      <vt:lpstr>PowerPoint Presentation</vt:lpstr>
      <vt:lpstr>Where did it all begin? </vt:lpstr>
      <vt:lpstr>What did the Project do?</vt:lpstr>
      <vt:lpstr>Examples of Impact on families</vt:lpstr>
      <vt:lpstr>Examples of Impact in a mainstream school</vt:lpstr>
      <vt:lpstr>National Roll Out – ‘The ask’ </vt:lpstr>
      <vt:lpstr>GM Bid - Who’s involved?</vt:lpstr>
      <vt:lpstr>National Role Out - The Three Elements incorporating GM.</vt:lpstr>
      <vt:lpstr>What are our ambitions for the outcomes?</vt:lpstr>
      <vt:lpstr>The Project Team – what will each partner 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Autism in Schools Project</dc:title>
  <dc:creator>Andrea Greenwood</dc:creator>
  <cp:lastModifiedBy>Emma Foster</cp:lastModifiedBy>
  <cp:revision>50</cp:revision>
  <dcterms:created xsi:type="dcterms:W3CDTF">2022-01-17T13:44:25Z</dcterms:created>
  <dcterms:modified xsi:type="dcterms:W3CDTF">2022-04-27T12:57:29Z</dcterms:modified>
</cp:coreProperties>
</file>